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57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6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35F4C-FF37-434D-ADFB-F2DE6D5D02F4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497C9-DFD8-46F1-B93D-A4B145C00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0717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1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12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70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79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6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917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25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21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35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95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E32BE-B376-4725-8DF7-9C82007066D7}" type="datetimeFigureOut">
              <a:rPr lang="it-IT" smtClean="0"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90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586607"/>
          </a:xfrm>
        </p:spPr>
        <p:txBody>
          <a:bodyPr>
            <a:normAutofit/>
          </a:bodyPr>
          <a:lstStyle/>
          <a:p>
            <a:r>
              <a:rPr lang="it-IT" dirty="0"/>
              <a:t>Big Data </a:t>
            </a:r>
            <a:r>
              <a:rPr lang="it-IT" dirty="0" err="1" smtClean="0"/>
              <a:t>Quality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Identity in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Linked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  <a:endParaRPr lang="it-IT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208912" cy="2736304"/>
          </a:xfrm>
        </p:spPr>
        <p:txBody>
          <a:bodyPr/>
          <a:lstStyle/>
          <a:p>
            <a:r>
              <a:rPr lang="it-IT" altLang="it-IT" dirty="0" smtClean="0">
                <a:solidFill>
                  <a:schemeClr val="tx1"/>
                </a:solidFill>
              </a:rPr>
              <a:t>Maria </a:t>
            </a:r>
            <a:r>
              <a:rPr lang="it-IT" altLang="it-IT" dirty="0">
                <a:solidFill>
                  <a:schemeClr val="tx1"/>
                </a:solidFill>
              </a:rPr>
              <a:t>Teresa PAZIENZA</a:t>
            </a:r>
          </a:p>
          <a:p>
            <a:r>
              <a:rPr lang="it-IT" altLang="it-IT" dirty="0" err="1">
                <a:solidFill>
                  <a:schemeClr val="tx1"/>
                </a:solidFill>
              </a:rPr>
              <a:t>a.a</a:t>
            </a:r>
            <a:r>
              <a:rPr lang="it-IT" altLang="it-IT" dirty="0">
                <a:solidFill>
                  <a:schemeClr val="tx1"/>
                </a:solidFill>
              </a:rPr>
              <a:t>. </a:t>
            </a:r>
            <a:r>
              <a:rPr lang="it-IT" altLang="it-IT" dirty="0" smtClean="0">
                <a:solidFill>
                  <a:schemeClr val="tx1"/>
                </a:solidFill>
              </a:rPr>
              <a:t>2017-18</a:t>
            </a:r>
          </a:p>
          <a:p>
            <a:endParaRPr lang="it-IT" altLang="it-IT" sz="2000" dirty="0" smtClean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«</a:t>
            </a:r>
            <a:r>
              <a:rPr lang="it-IT" altLang="it-IT" sz="2000" dirty="0" err="1" smtClean="0">
                <a:solidFill>
                  <a:schemeClr val="tx1"/>
                </a:solidFill>
              </a:rPr>
              <a:t>when</a:t>
            </a:r>
            <a:r>
              <a:rPr lang="it-IT" altLang="it-IT" sz="2000" dirty="0" smtClean="0">
                <a:solidFill>
                  <a:schemeClr val="tx1"/>
                </a:solidFill>
              </a:rPr>
              <a:t> </a:t>
            </a:r>
            <a:r>
              <a:rPr lang="it-IT" altLang="it-IT" sz="2000" dirty="0" err="1" smtClean="0">
                <a:solidFill>
                  <a:schemeClr val="tx1"/>
                </a:solidFill>
              </a:rPr>
              <a:t>owl:sameAs</a:t>
            </a:r>
            <a:r>
              <a:rPr lang="it-IT" altLang="it-IT" sz="2000" dirty="0" smtClean="0">
                <a:solidFill>
                  <a:schemeClr val="tx1"/>
                </a:solidFill>
              </a:rPr>
              <a:t> </a:t>
            </a:r>
            <a:r>
              <a:rPr lang="it-IT" altLang="it-IT" sz="2000" dirty="0" err="1" smtClean="0">
                <a:solidFill>
                  <a:schemeClr val="tx1"/>
                </a:solidFill>
              </a:rPr>
              <a:t>isn’t</a:t>
            </a:r>
            <a:r>
              <a:rPr lang="it-IT" altLang="it-IT" sz="2000" dirty="0" smtClean="0">
                <a:solidFill>
                  <a:schemeClr val="tx1"/>
                </a:solidFill>
              </a:rPr>
              <a:t> the </a:t>
            </a:r>
            <a:r>
              <a:rPr lang="it-IT" altLang="it-IT" sz="2000" dirty="0" err="1" smtClean="0">
                <a:solidFill>
                  <a:schemeClr val="tx1"/>
                </a:solidFill>
              </a:rPr>
              <a:t>Same</a:t>
            </a:r>
            <a:r>
              <a:rPr lang="it-IT" altLang="it-IT" sz="2000" dirty="0" smtClean="0">
                <a:solidFill>
                  <a:schemeClr val="tx1"/>
                </a:solidFill>
              </a:rPr>
              <a:t>…»</a:t>
            </a:r>
          </a:p>
          <a:p>
            <a:r>
              <a:rPr lang="it-IT" altLang="it-IT" sz="2000" dirty="0" err="1" smtClean="0">
                <a:solidFill>
                  <a:schemeClr val="tx1"/>
                </a:solidFill>
              </a:rPr>
              <a:t>H.Halpin</a:t>
            </a:r>
            <a:r>
              <a:rPr lang="it-IT" altLang="it-IT" sz="2000" dirty="0" smtClean="0">
                <a:solidFill>
                  <a:schemeClr val="tx1"/>
                </a:solidFill>
              </a:rPr>
              <a:t>, P.J. </a:t>
            </a:r>
            <a:r>
              <a:rPr lang="it-IT" altLang="it-IT" sz="2000" dirty="0" err="1" smtClean="0">
                <a:solidFill>
                  <a:schemeClr val="tx1"/>
                </a:solidFill>
              </a:rPr>
              <a:t>Hayes</a:t>
            </a:r>
            <a:r>
              <a:rPr lang="it-IT" altLang="it-IT" sz="2000" dirty="0" smtClean="0">
                <a:solidFill>
                  <a:schemeClr val="tx1"/>
                </a:solidFill>
              </a:rPr>
              <a:t>, </a:t>
            </a:r>
            <a:r>
              <a:rPr lang="it-IT" altLang="it-IT" sz="2000" dirty="0" err="1" smtClean="0">
                <a:solidFill>
                  <a:schemeClr val="tx1"/>
                </a:solidFill>
              </a:rPr>
              <a:t>J.P.McCusker</a:t>
            </a:r>
            <a:r>
              <a:rPr lang="it-IT" altLang="it-IT" sz="2000" dirty="0" smtClean="0">
                <a:solidFill>
                  <a:schemeClr val="tx1"/>
                </a:solidFill>
              </a:rPr>
              <a:t>, D.L. </a:t>
            </a:r>
            <a:r>
              <a:rPr lang="it-IT" altLang="it-IT" sz="2000" dirty="0" err="1" smtClean="0">
                <a:solidFill>
                  <a:schemeClr val="tx1"/>
                </a:solidFill>
              </a:rPr>
              <a:t>McGuinnes</a:t>
            </a:r>
            <a:r>
              <a:rPr lang="it-IT" altLang="it-IT" sz="2000" dirty="0" smtClean="0">
                <a:solidFill>
                  <a:schemeClr val="tx1"/>
                </a:solidFill>
              </a:rPr>
              <a:t>, H.S. Thompson</a:t>
            </a:r>
            <a:endParaRPr lang="en-GB" alt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5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Varieties</a:t>
            </a:r>
            <a:r>
              <a:rPr lang="it-IT" dirty="0" smtClean="0"/>
              <a:t> of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solution</a:t>
            </a:r>
            <a:r>
              <a:rPr lang="it-IT" dirty="0" smtClean="0"/>
              <a:t>: </a:t>
            </a:r>
            <a:r>
              <a:rPr lang="it-IT" dirty="0" err="1" smtClean="0">
                <a:solidFill>
                  <a:srgbClr val="00B050"/>
                </a:solidFill>
              </a:rPr>
              <a:t>weaker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notion</a:t>
            </a:r>
            <a:r>
              <a:rPr lang="it-IT" dirty="0" smtClean="0">
                <a:solidFill>
                  <a:srgbClr val="00B050"/>
                </a:solidFill>
              </a:rPr>
              <a:t> of </a:t>
            </a:r>
            <a:r>
              <a:rPr lang="it-IT" dirty="0" err="1" smtClean="0">
                <a:solidFill>
                  <a:srgbClr val="00B050"/>
                </a:solidFill>
              </a:rPr>
              <a:t>being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similar</a:t>
            </a:r>
            <a:r>
              <a:rPr lang="it-IT" dirty="0" smtClean="0"/>
              <a:t>, i.e.</a:t>
            </a:r>
          </a:p>
          <a:p>
            <a:pPr marL="0" indent="0" algn="ctr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Two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different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things</a:t>
            </a:r>
            <a:r>
              <a:rPr lang="it-IT" b="1" i="1" dirty="0" smtClean="0">
                <a:solidFill>
                  <a:schemeClr val="accent1"/>
                </a:solidFill>
              </a:rPr>
              <a:t> share </a:t>
            </a:r>
            <a:r>
              <a:rPr lang="it-IT" b="1" i="1" u="sng" dirty="0" smtClean="0">
                <a:solidFill>
                  <a:schemeClr val="accent1"/>
                </a:solidFill>
              </a:rPr>
              <a:t>some </a:t>
            </a:r>
            <a:r>
              <a:rPr lang="it-IT" b="1" i="1" u="sng" dirty="0" err="1" smtClean="0">
                <a:solidFill>
                  <a:schemeClr val="accent1"/>
                </a:solidFill>
              </a:rPr>
              <a:t>but</a:t>
            </a:r>
            <a:r>
              <a:rPr lang="it-IT" b="1" i="1" u="sng" dirty="0" smtClean="0">
                <a:solidFill>
                  <a:schemeClr val="accent1"/>
                </a:solidFill>
              </a:rPr>
              <a:t> </a:t>
            </a:r>
            <a:r>
              <a:rPr lang="it-IT" b="1" i="1" u="sng" dirty="0" err="1" smtClean="0">
                <a:solidFill>
                  <a:schemeClr val="accent1"/>
                </a:solidFill>
              </a:rPr>
              <a:t>not</a:t>
            </a:r>
            <a:r>
              <a:rPr lang="it-IT" b="1" i="1" u="sng" dirty="0" smtClean="0">
                <a:solidFill>
                  <a:schemeClr val="accent1"/>
                </a:solidFill>
              </a:rPr>
              <a:t> </a:t>
            </a:r>
            <a:r>
              <a:rPr lang="it-IT" b="1" i="1" u="sng" dirty="0" err="1" smtClean="0">
                <a:solidFill>
                  <a:schemeClr val="accent1"/>
                </a:solidFill>
              </a:rPr>
              <a:t>all</a:t>
            </a:r>
            <a:r>
              <a:rPr lang="it-IT" b="1" i="1" u="sng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properties</a:t>
            </a:r>
            <a:r>
              <a:rPr lang="it-IT" b="1" i="1" dirty="0" smtClean="0">
                <a:solidFill>
                  <a:schemeClr val="accent1"/>
                </a:solidFill>
              </a:rPr>
              <a:t> in </a:t>
            </a:r>
            <a:r>
              <a:rPr lang="it-IT" b="1" i="1" dirty="0" err="1" smtClean="0">
                <a:solidFill>
                  <a:schemeClr val="accent1"/>
                </a:solidFill>
              </a:rPr>
              <a:t>their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given</a:t>
            </a:r>
            <a:r>
              <a:rPr lang="it-IT" b="1" i="1" dirty="0" smtClean="0">
                <a:solidFill>
                  <a:schemeClr val="accent1"/>
                </a:solidFill>
              </a:rPr>
              <a:t> incomplete </a:t>
            </a:r>
            <a:r>
              <a:rPr lang="it-IT" b="1" i="1" dirty="0" err="1" smtClean="0">
                <a:solidFill>
                  <a:schemeClr val="accent1"/>
                </a:solidFill>
              </a:rPr>
              <a:t>descriprion</a:t>
            </a:r>
            <a:endParaRPr lang="it-IT" b="1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b="1" i="1" dirty="0" err="1" smtClean="0">
                <a:solidFill>
                  <a:schemeClr val="accent1"/>
                </a:solidFill>
              </a:rPr>
              <a:t>wine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glass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and a </a:t>
            </a:r>
            <a:r>
              <a:rPr lang="it-IT" b="1" i="1" dirty="0">
                <a:solidFill>
                  <a:schemeClr val="accent1"/>
                </a:solidFill>
              </a:rPr>
              <a:t>coffee-</a:t>
            </a:r>
            <a:r>
              <a:rPr lang="it-IT" b="1" i="1" dirty="0" err="1">
                <a:solidFill>
                  <a:schemeClr val="accent1"/>
                </a:solidFill>
              </a:rPr>
              <a:t>cup</a:t>
            </a:r>
            <a:r>
              <a:rPr lang="it-IT" dirty="0" smtClean="0"/>
              <a:t> are </a:t>
            </a:r>
            <a:r>
              <a:rPr lang="it-IT" dirty="0" err="1" smtClean="0"/>
              <a:t>similar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regards</a:t>
            </a:r>
            <a:r>
              <a:rPr lang="it-IT" dirty="0" smtClean="0"/>
              <a:t> </a:t>
            </a:r>
            <a:r>
              <a:rPr lang="it-IT" i="1" u="sng" dirty="0" smtClean="0"/>
              <a:t>holding </a:t>
            </a:r>
            <a:r>
              <a:rPr lang="it-IT" i="1" u="sng" dirty="0" err="1" smtClean="0"/>
              <a:t>liquids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hold</a:t>
            </a:r>
            <a:r>
              <a:rPr lang="it-IT" dirty="0" smtClean="0"/>
              <a:t> </a:t>
            </a:r>
            <a:r>
              <a:rPr lang="it-IT" dirty="0" err="1" smtClean="0"/>
              <a:t>entirely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kinds</a:t>
            </a:r>
            <a:r>
              <a:rPr lang="it-IT" dirty="0" smtClean="0"/>
              <a:t> of </a:t>
            </a:r>
            <a:r>
              <a:rPr lang="it-IT" dirty="0" err="1" smtClean="0"/>
              <a:t>liquid</a:t>
            </a:r>
            <a:r>
              <a:rPr lang="it-IT" dirty="0" smtClean="0"/>
              <a:t> </a:t>
            </a:r>
            <a:r>
              <a:rPr lang="it-IT" dirty="0" err="1" smtClean="0"/>
              <a:t>usually</a:t>
            </a:r>
            <a:r>
              <a:rPr lang="it-IT" dirty="0" smtClean="0"/>
              <a:t> and are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shapes</a:t>
            </a:r>
            <a:r>
              <a:rPr lang="it-IT" dirty="0"/>
              <a:t>;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 smtClean="0"/>
              <a:t>so </a:t>
            </a:r>
            <a:r>
              <a:rPr lang="it-IT" dirty="0" err="1" smtClean="0"/>
              <a:t>Leibnitz’s</a:t>
            </a:r>
            <a:r>
              <a:rPr lang="it-IT" dirty="0" smtClean="0"/>
              <a:t> Law </a:t>
            </a: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hold</a:t>
            </a:r>
            <a:r>
              <a:rPr lang="it-IT" dirty="0" smtClean="0"/>
              <a:t> </a:t>
            </a:r>
            <a:r>
              <a:rPr lang="it-IT" dirty="0" err="1" smtClean="0"/>
              <a:t>obviously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things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sz="22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it-IT" sz="2200" dirty="0" smtClean="0">
                <a:solidFill>
                  <a:schemeClr val="accent1"/>
                </a:solidFill>
              </a:rPr>
              <a:t>Condivisione di proprietà di livelli più alti dell’ontologia </a:t>
            </a:r>
          </a:p>
        </p:txBody>
      </p:sp>
    </p:spTree>
    <p:extLst>
      <p:ext uri="{BB962C8B-B14F-4D97-AF65-F5344CB8AC3E}">
        <p14:creationId xmlns:p14="http://schemas.microsoft.com/office/powerpoint/2010/main" val="2644900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Varieties</a:t>
            </a:r>
            <a:r>
              <a:rPr lang="it-IT" dirty="0" smtClean="0"/>
              <a:t> of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816224"/>
            <a:ext cx="8496944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solution</a:t>
            </a:r>
            <a:r>
              <a:rPr lang="it-IT" dirty="0" smtClean="0"/>
              <a:t>: </a:t>
            </a:r>
            <a:r>
              <a:rPr lang="it-IT" b="1" i="1" dirty="0" err="1" smtClean="0">
                <a:solidFill>
                  <a:srgbClr val="00B050"/>
                </a:solidFill>
              </a:rPr>
              <a:t>related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relationship</a:t>
            </a:r>
            <a:r>
              <a:rPr lang="it-IT" dirty="0" smtClean="0"/>
              <a:t>, i.e.</a:t>
            </a:r>
          </a:p>
          <a:p>
            <a:pPr marL="0" indent="0" algn="ctr">
              <a:buNone/>
            </a:pPr>
            <a:endParaRPr lang="it-IT" b="1" i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When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two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different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things</a:t>
            </a:r>
            <a:r>
              <a:rPr lang="it-IT" b="1" i="1" dirty="0" smtClean="0">
                <a:solidFill>
                  <a:schemeClr val="accent1"/>
                </a:solidFill>
              </a:rPr>
              <a:t> share no </a:t>
            </a:r>
            <a:r>
              <a:rPr lang="it-IT" b="1" i="1" dirty="0" err="1" smtClean="0">
                <a:solidFill>
                  <a:schemeClr val="accent1"/>
                </a:solidFill>
              </a:rPr>
              <a:t>properties</a:t>
            </a:r>
            <a:r>
              <a:rPr lang="it-IT" b="1" i="1" dirty="0" smtClean="0">
                <a:solidFill>
                  <a:schemeClr val="accent1"/>
                </a:solidFill>
              </a:rPr>
              <a:t> in common in a </a:t>
            </a:r>
            <a:r>
              <a:rPr lang="it-IT" b="1" i="1" dirty="0" err="1" smtClean="0">
                <a:solidFill>
                  <a:schemeClr val="accent1"/>
                </a:solidFill>
              </a:rPr>
              <a:t>given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description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but</a:t>
            </a:r>
            <a:r>
              <a:rPr lang="it-IT" b="1" i="1" dirty="0" smtClean="0">
                <a:solidFill>
                  <a:schemeClr val="accent1"/>
                </a:solidFill>
              </a:rPr>
              <a:t> are </a:t>
            </a:r>
            <a:r>
              <a:rPr lang="it-IT" b="1" i="1" dirty="0" err="1" smtClean="0">
                <a:solidFill>
                  <a:schemeClr val="accent1"/>
                </a:solidFill>
              </a:rPr>
              <a:t>nonetheless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closely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aligned</a:t>
            </a:r>
            <a:r>
              <a:rPr lang="it-IT" b="1" i="1" dirty="0" smtClean="0">
                <a:solidFill>
                  <a:schemeClr val="accent1"/>
                </a:solidFill>
              </a:rPr>
              <a:t> in some fashion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Complex</a:t>
            </a:r>
            <a:r>
              <a:rPr lang="it-IT" dirty="0" smtClean="0"/>
              <a:t>, </a:t>
            </a:r>
            <a:r>
              <a:rPr lang="it-IT" dirty="0" err="1" smtClean="0"/>
              <a:t>structured</a:t>
            </a:r>
            <a:r>
              <a:rPr lang="it-IT" dirty="0" smtClean="0"/>
              <a:t>, </a:t>
            </a:r>
            <a:r>
              <a:rPr lang="it-IT" dirty="0" err="1" smtClean="0"/>
              <a:t>yet</a:t>
            </a:r>
            <a:r>
              <a:rPr lang="it-IT" dirty="0" smtClean="0"/>
              <a:t> hard to-</a:t>
            </a:r>
            <a:r>
              <a:rPr lang="it-IT" dirty="0" err="1" smtClean="0"/>
              <a:t>specify</a:t>
            </a:r>
            <a:r>
              <a:rPr lang="it-IT" dirty="0" smtClean="0"/>
              <a:t> </a:t>
            </a:r>
            <a:r>
              <a:rPr lang="it-IT" dirty="0" err="1" smtClean="0"/>
              <a:t>relationships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things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are </a:t>
            </a:r>
            <a:r>
              <a:rPr lang="it-IT" i="1" dirty="0" smtClean="0"/>
              <a:t>«</a:t>
            </a:r>
            <a:r>
              <a:rPr lang="it-IT" i="1" dirty="0" err="1" smtClean="0"/>
              <a:t>kind</a:t>
            </a:r>
            <a:r>
              <a:rPr lang="it-IT" i="1" dirty="0" smtClean="0"/>
              <a:t> of </a:t>
            </a:r>
            <a:r>
              <a:rPr lang="it-IT" i="1" dirty="0" err="1" smtClean="0"/>
              <a:t>close</a:t>
            </a:r>
            <a:r>
              <a:rPr lang="it-IT" i="1" dirty="0" smtClean="0"/>
              <a:t> to </a:t>
            </a:r>
            <a:r>
              <a:rPr lang="it-IT" i="1" dirty="0" err="1" smtClean="0"/>
              <a:t>identity</a:t>
            </a:r>
            <a:r>
              <a:rPr lang="it-IT" i="1" dirty="0" smtClean="0"/>
              <a:t>»,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the relation </a:t>
            </a:r>
            <a:r>
              <a:rPr lang="it-IT" dirty="0" err="1" smtClean="0"/>
              <a:t>between</a:t>
            </a:r>
            <a:r>
              <a:rPr lang="it-IT" dirty="0" smtClean="0"/>
              <a:t> a </a:t>
            </a:r>
            <a:r>
              <a:rPr lang="it-IT" dirty="0" err="1" smtClean="0"/>
              <a:t>quantity</a:t>
            </a:r>
            <a:r>
              <a:rPr lang="it-IT" dirty="0" smtClean="0"/>
              <a:t> and a </a:t>
            </a:r>
            <a:r>
              <a:rPr lang="it-IT" dirty="0" err="1" smtClean="0"/>
              <a:t>measurent</a:t>
            </a:r>
            <a:r>
              <a:rPr lang="it-IT" dirty="0" smtClean="0"/>
              <a:t> of a </a:t>
            </a:r>
            <a:r>
              <a:rPr lang="it-IT" dirty="0" err="1" smtClean="0"/>
              <a:t>quantity</a:t>
            </a:r>
            <a:r>
              <a:rPr lang="it-IT" dirty="0" smtClean="0"/>
              <a:t>, or the use of a </a:t>
            </a:r>
            <a:r>
              <a:rPr lang="it-IT" dirty="0" err="1" smtClean="0"/>
              <a:t>drug</a:t>
            </a:r>
            <a:r>
              <a:rPr lang="it-IT" dirty="0" smtClean="0"/>
              <a:t> in a </a:t>
            </a:r>
            <a:r>
              <a:rPr lang="it-IT" dirty="0" err="1" smtClean="0"/>
              <a:t>clinical</a:t>
            </a:r>
            <a:r>
              <a:rPr lang="it-IT" dirty="0" smtClean="0"/>
              <a:t> trial and the </a:t>
            </a:r>
            <a:r>
              <a:rPr lang="it-IT" dirty="0" err="1" smtClean="0"/>
              <a:t>drug</a:t>
            </a:r>
            <a:r>
              <a:rPr lang="it-IT" dirty="0" smtClean="0"/>
              <a:t> </a:t>
            </a:r>
            <a:r>
              <a:rPr lang="it-IT" dirty="0" err="1" smtClean="0"/>
              <a:t>itself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As</a:t>
            </a:r>
            <a:r>
              <a:rPr lang="it-IT" dirty="0" smtClean="0"/>
              <a:t> on some </a:t>
            </a:r>
            <a:r>
              <a:rPr lang="it-IT" dirty="0" err="1" smtClean="0"/>
              <a:t>trivial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«</a:t>
            </a:r>
            <a:r>
              <a:rPr lang="it-IT" dirty="0" err="1" smtClean="0"/>
              <a:t>everithing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related</a:t>
            </a:r>
            <a:r>
              <a:rPr lang="it-IT" dirty="0" smtClean="0"/>
              <a:t>», </a:t>
            </a: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b="1" i="1" dirty="0" err="1" smtClean="0">
                <a:solidFill>
                  <a:schemeClr val="accent1"/>
                </a:solidFill>
              </a:rPr>
              <a:t>degrees</a:t>
            </a:r>
            <a:r>
              <a:rPr lang="it-IT" b="1" i="1" dirty="0" smtClean="0">
                <a:solidFill>
                  <a:schemeClr val="accent1"/>
                </a:solidFill>
              </a:rPr>
              <a:t> of </a:t>
            </a:r>
            <a:r>
              <a:rPr lang="it-IT" b="1" i="1" dirty="0" err="1" smtClean="0">
                <a:solidFill>
                  <a:schemeClr val="accent1"/>
                </a:solidFill>
              </a:rPr>
              <a:t>relatedness</a:t>
            </a:r>
            <a:r>
              <a:rPr lang="it-IT" b="1" i="1" dirty="0" smtClean="0">
                <a:solidFill>
                  <a:schemeClr val="accent1"/>
                </a:solidFill>
              </a:rPr>
              <a:t>. </a:t>
            </a:r>
          </a:p>
          <a:p>
            <a:pPr marL="0" indent="0">
              <a:buNone/>
            </a:pP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family of </a:t>
            </a:r>
            <a:r>
              <a:rPr lang="it-IT" dirty="0" err="1" smtClean="0"/>
              <a:t>heterogeneous</a:t>
            </a:r>
            <a:r>
              <a:rPr lang="it-IT" dirty="0" smtClean="0"/>
              <a:t> and semi-</a:t>
            </a:r>
            <a:r>
              <a:rPr lang="it-IT" dirty="0" err="1" smtClean="0"/>
              <a:t>structured</a:t>
            </a:r>
            <a:r>
              <a:rPr lang="it-IT" dirty="0" smtClean="0"/>
              <a:t> </a:t>
            </a:r>
            <a:r>
              <a:rPr lang="it-IT" dirty="0" err="1" smtClean="0"/>
              <a:t>relationships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be </a:t>
            </a:r>
            <a:r>
              <a:rPr lang="it-IT" dirty="0" err="1" smtClean="0"/>
              <a:t>studied</a:t>
            </a:r>
            <a:r>
              <a:rPr lang="it-IT" dirty="0" smtClean="0"/>
              <a:t> more </a:t>
            </a:r>
            <a:r>
              <a:rPr lang="it-IT" dirty="0" err="1" smtClean="0"/>
              <a:t>carefully</a:t>
            </a:r>
            <a:r>
              <a:rPr lang="it-IT" dirty="0" smtClean="0"/>
              <a:t> and </a:t>
            </a:r>
            <a:r>
              <a:rPr lang="it-IT" dirty="0" err="1" smtClean="0"/>
              <a:t>empirically</a:t>
            </a:r>
            <a:r>
              <a:rPr lang="it-IT" dirty="0" smtClean="0"/>
              <a:t> </a:t>
            </a:r>
            <a:r>
              <a:rPr lang="it-IT" dirty="0" err="1" smtClean="0"/>
              <a:t>observed</a:t>
            </a:r>
            <a:r>
              <a:rPr lang="it-IT" dirty="0" smtClean="0"/>
              <a:t> </a:t>
            </a:r>
            <a:r>
              <a:rPr lang="it-IT" dirty="0" err="1" smtClean="0"/>
              <a:t>before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hasty</a:t>
            </a:r>
            <a:r>
              <a:rPr lang="it-IT" dirty="0" smtClean="0"/>
              <a:t> </a:t>
            </a:r>
            <a:r>
              <a:rPr lang="it-IT" dirty="0" err="1" smtClean="0"/>
              <a:t>judgements</a:t>
            </a:r>
            <a:r>
              <a:rPr lang="it-IT" dirty="0" smtClean="0"/>
              <a:t> are made 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4900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similarity</a:t>
            </a:r>
            <a:r>
              <a:rPr lang="it-IT" dirty="0" smtClean="0"/>
              <a:t> </a:t>
            </a:r>
            <a:r>
              <a:rPr lang="it-IT" dirty="0" err="1" smtClean="0"/>
              <a:t>ontology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proposed</a:t>
            </a:r>
            <a:r>
              <a:rPr lang="it-IT" dirty="0" smtClean="0"/>
              <a:t> a </a:t>
            </a:r>
            <a:r>
              <a:rPr lang="it-IT" dirty="0" err="1" smtClean="0"/>
              <a:t>number</a:t>
            </a:r>
            <a:r>
              <a:rPr lang="it-IT" dirty="0" smtClean="0"/>
              <a:t> of new </a:t>
            </a:r>
            <a:r>
              <a:rPr lang="it-IT" dirty="0" err="1" smtClean="0"/>
              <a:t>relationships</a:t>
            </a:r>
            <a:r>
              <a:rPr lang="it-IT" dirty="0" smtClean="0"/>
              <a:t> of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on </a:t>
            </a:r>
            <a:r>
              <a:rPr lang="it-IT" dirty="0" err="1" smtClean="0"/>
              <a:t>permutation</a:t>
            </a:r>
            <a:r>
              <a:rPr lang="it-IT" dirty="0" smtClean="0"/>
              <a:t> </a:t>
            </a:r>
            <a:r>
              <a:rPr lang="it-IT" dirty="0" err="1" smtClean="0"/>
              <a:t>around</a:t>
            </a:r>
            <a:r>
              <a:rPr lang="it-IT" dirty="0" smtClean="0"/>
              <a:t> </a:t>
            </a:r>
            <a:r>
              <a:rPr lang="it-IT" dirty="0" err="1" smtClean="0"/>
              <a:t>each</a:t>
            </a:r>
            <a:r>
              <a:rPr lang="it-IT" dirty="0" smtClean="0"/>
              <a:t> of the </a:t>
            </a:r>
            <a:r>
              <a:rPr lang="it-IT" dirty="0" err="1" smtClean="0"/>
              <a:t>properties</a:t>
            </a:r>
            <a:r>
              <a:rPr lang="it-IT" dirty="0" smtClean="0"/>
              <a:t> of </a:t>
            </a:r>
            <a:r>
              <a:rPr lang="it-IT" dirty="0" err="1" smtClean="0"/>
              <a:t>transitivity</a:t>
            </a:r>
            <a:r>
              <a:rPr lang="it-IT" dirty="0" smtClean="0"/>
              <a:t>, </a:t>
            </a:r>
            <a:r>
              <a:rPr lang="it-IT" dirty="0" err="1" smtClean="0"/>
              <a:t>symmetry</a:t>
            </a:r>
            <a:r>
              <a:rPr lang="it-IT" dirty="0" smtClean="0"/>
              <a:t> and </a:t>
            </a:r>
            <a:r>
              <a:rPr lang="it-IT" dirty="0" err="1" smtClean="0"/>
              <a:t>reflexivety</a:t>
            </a:r>
            <a:r>
              <a:rPr lang="it-IT" dirty="0" smtClean="0"/>
              <a:t>: the </a:t>
            </a:r>
            <a:r>
              <a:rPr lang="it-IT" b="1" dirty="0" err="1" smtClean="0">
                <a:solidFill>
                  <a:schemeClr val="accent1"/>
                </a:solidFill>
              </a:rPr>
              <a:t>Similarity</a:t>
            </a:r>
            <a:r>
              <a:rPr lang="it-IT" b="1" dirty="0" smtClean="0">
                <a:solidFill>
                  <a:schemeClr val="accent1"/>
                </a:solidFill>
              </a:rPr>
              <a:t> </a:t>
            </a:r>
            <a:r>
              <a:rPr lang="it-IT" b="1" dirty="0" err="1" smtClean="0">
                <a:solidFill>
                  <a:schemeClr val="accent1"/>
                </a:solidFill>
              </a:rPr>
              <a:t>Ontology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We</a:t>
            </a:r>
            <a:r>
              <a:rPr lang="it-IT" dirty="0" smtClean="0"/>
              <a:t> can use 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 to </a:t>
            </a: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 smtClean="0"/>
              <a:t>inferences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the </a:t>
            </a:r>
            <a:r>
              <a:rPr lang="it-IT" dirty="0" err="1" smtClean="0"/>
              <a:t>relationship</a:t>
            </a:r>
            <a:r>
              <a:rPr lang="it-IT" dirty="0" smtClean="0"/>
              <a:t> </a:t>
            </a:r>
            <a:r>
              <a:rPr lang="it-IT" b="1" i="1" dirty="0" smtClean="0">
                <a:solidFill>
                  <a:srgbClr val="FF0000"/>
                </a:solidFill>
              </a:rPr>
              <a:t>in a </a:t>
            </a:r>
            <a:r>
              <a:rPr lang="it-IT" b="1" i="1" dirty="0" err="1" smtClean="0">
                <a:solidFill>
                  <a:srgbClr val="FF0000"/>
                </a:solidFill>
              </a:rPr>
              <a:t>certain</a:t>
            </a:r>
            <a:r>
              <a:rPr lang="it-IT" b="1" i="1" dirty="0" smtClean="0">
                <a:solidFill>
                  <a:srgbClr val="FF0000"/>
                </a:solidFill>
              </a:rPr>
              <a:t> domain-</a:t>
            </a:r>
            <a:r>
              <a:rPr lang="it-IT" b="1" i="1" dirty="0" err="1" smtClean="0">
                <a:solidFill>
                  <a:srgbClr val="FF0000"/>
                </a:solidFill>
              </a:rPr>
              <a:t>specific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cases</a:t>
            </a:r>
            <a:r>
              <a:rPr lang="it-IT" dirty="0" smtClean="0"/>
              <a:t>, </a:t>
            </a:r>
            <a:r>
              <a:rPr lang="it-IT" dirty="0" err="1" smtClean="0"/>
              <a:t>while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thereby</a:t>
            </a:r>
            <a:r>
              <a:rPr lang="it-IT" dirty="0" smtClean="0"/>
              <a:t> </a:t>
            </a:r>
            <a:r>
              <a:rPr lang="it-IT" dirty="0" err="1" smtClean="0"/>
              <a:t>necessarily</a:t>
            </a:r>
            <a:r>
              <a:rPr lang="it-IT" dirty="0" smtClean="0"/>
              <a:t> be </a:t>
            </a:r>
            <a:r>
              <a:rPr lang="it-IT" dirty="0" err="1" smtClean="0"/>
              <a:t>claiming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objects</a:t>
            </a:r>
            <a:r>
              <a:rPr lang="it-IT" dirty="0" smtClean="0"/>
              <a:t> </a:t>
            </a:r>
            <a:r>
              <a:rPr lang="it-IT" dirty="0" err="1" smtClean="0"/>
              <a:t>having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new </a:t>
            </a:r>
            <a:r>
              <a:rPr lang="it-IT" dirty="0" err="1" smtClean="0"/>
              <a:t>kind</a:t>
            </a:r>
            <a:r>
              <a:rPr lang="it-IT" dirty="0" smtClean="0"/>
              <a:t> of </a:t>
            </a:r>
            <a:r>
              <a:rPr lang="it-IT" dirty="0" err="1" smtClean="0"/>
              <a:t>relationship</a:t>
            </a:r>
            <a:r>
              <a:rPr lang="it-IT" dirty="0" smtClean="0"/>
              <a:t> </a:t>
            </a:r>
            <a:r>
              <a:rPr lang="it-IT" dirty="0" err="1" smtClean="0"/>
              <a:t>would</a:t>
            </a:r>
            <a:r>
              <a:rPr lang="it-IT" dirty="0" smtClean="0"/>
              <a:t> share </a:t>
            </a:r>
            <a:r>
              <a:rPr lang="it-IT" dirty="0" err="1" smtClean="0"/>
              <a:t>properties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56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sz="2200" dirty="0"/>
              <a:t>Sub-property relationships between the properties of the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Similarity </a:t>
            </a:r>
            <a:r>
              <a:rPr lang="en-US" sz="2200" dirty="0"/>
              <a:t>Ontology</a:t>
            </a:r>
            <a:br>
              <a:rPr lang="en-US" sz="2200" dirty="0"/>
            </a:br>
            <a:r>
              <a:rPr lang="en-US" sz="2200" dirty="0"/>
              <a:t>and existing properties from OWL, RDFS, and SKOS</a:t>
            </a:r>
            <a:endParaRPr lang="it-IT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6928"/>
            <a:ext cx="9144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5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/>
              <a:t>Inference</a:t>
            </a:r>
            <a:r>
              <a:rPr lang="it-IT" dirty="0" smtClean="0"/>
              <a:t> </a:t>
            </a:r>
            <a:r>
              <a:rPr lang="it-IT" sz="2800" i="1" dirty="0" smtClean="0"/>
              <a:t>(with </a:t>
            </a:r>
            <a:r>
              <a:rPr lang="it-IT" sz="2800" i="1" dirty="0" err="1" smtClean="0"/>
              <a:t>Similarity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Onotology</a:t>
            </a:r>
            <a:r>
              <a:rPr lang="it-IT" sz="2800" i="1" dirty="0" smtClean="0"/>
              <a:t>) </a:t>
            </a:r>
            <a:endParaRPr lang="it-IT" sz="28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 err="1" smtClean="0"/>
              <a:t>particular</a:t>
            </a:r>
            <a:r>
              <a:rPr lang="it-IT" dirty="0" smtClean="0"/>
              <a:t> </a:t>
            </a:r>
            <a:r>
              <a:rPr lang="it-IT" dirty="0" err="1" smtClean="0"/>
              <a:t>property</a:t>
            </a:r>
            <a:r>
              <a:rPr lang="it-IT" dirty="0" smtClean="0"/>
              <a:t> or set of </a:t>
            </a:r>
            <a:r>
              <a:rPr lang="it-IT" dirty="0" err="1" smtClean="0"/>
              <a:t>properties</a:t>
            </a:r>
            <a:r>
              <a:rPr lang="it-IT" dirty="0" smtClean="0"/>
              <a:t> are </a:t>
            </a:r>
            <a:r>
              <a:rPr lang="it-IT" dirty="0" err="1" smtClean="0"/>
              <a:t>isomorphic</a:t>
            </a:r>
            <a:r>
              <a:rPr lang="it-IT" dirty="0" smtClean="0"/>
              <a:t> </a:t>
            </a:r>
            <a:r>
              <a:rPr lang="it-IT" dirty="0" err="1" smtClean="0"/>
              <a:t>across</a:t>
            </a:r>
            <a:r>
              <a:rPr lang="it-IT" dirty="0" smtClean="0"/>
              <a:t> a </a:t>
            </a:r>
            <a:r>
              <a:rPr lang="it-IT" dirty="0" err="1" smtClean="0"/>
              <a:t>particular</a:t>
            </a:r>
            <a:r>
              <a:rPr lang="it-IT" dirty="0" smtClean="0"/>
              <a:t> </a:t>
            </a:r>
            <a:r>
              <a:rPr lang="it-IT" dirty="0" err="1" smtClean="0"/>
              <a:t>kind</a:t>
            </a:r>
            <a:r>
              <a:rPr lang="it-IT" dirty="0" smtClean="0"/>
              <a:t> of </a:t>
            </a:r>
            <a:r>
              <a:rPr lang="it-IT" dirty="0" err="1" smtClean="0"/>
              <a:t>similarity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kind</a:t>
            </a:r>
            <a:r>
              <a:rPr lang="it-IT" dirty="0" smtClean="0"/>
              <a:t> of </a:t>
            </a:r>
            <a:r>
              <a:rPr lang="it-IT" dirty="0" err="1" smtClean="0"/>
              <a:t>entailment</a:t>
            </a:r>
            <a:r>
              <a:rPr lang="it-IT" dirty="0" smtClean="0"/>
              <a:t> can be </a:t>
            </a:r>
            <a:r>
              <a:rPr lang="it-IT" dirty="0" err="1" smtClean="0"/>
              <a:t>performed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introduction</a:t>
            </a:r>
            <a:r>
              <a:rPr lang="it-IT" dirty="0" smtClean="0"/>
              <a:t> of a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chain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 smtClean="0"/>
              <a:t>introduced</a:t>
            </a:r>
            <a:r>
              <a:rPr lang="it-IT" dirty="0" smtClean="0"/>
              <a:t> in OWL2, to express </a:t>
            </a:r>
          </a:p>
          <a:p>
            <a:pPr marL="0" indent="0" algn="ctr">
              <a:buNone/>
            </a:pPr>
            <a:endParaRPr lang="it-IT" i="1" dirty="0"/>
          </a:p>
          <a:p>
            <a:pPr marL="0" indent="0" algn="ctr">
              <a:buNone/>
            </a:pPr>
            <a:r>
              <a:rPr lang="it-IT" i="1" dirty="0" smtClean="0"/>
              <a:t>«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relevant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r>
              <a:rPr lang="it-IT" i="1" dirty="0" smtClean="0"/>
              <a:t>»</a:t>
            </a:r>
          </a:p>
          <a:p>
            <a:pPr marL="0" indent="0" algn="ctr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much</a:t>
            </a:r>
            <a:r>
              <a:rPr lang="it-IT" dirty="0" smtClean="0"/>
              <a:t> more </a:t>
            </a:r>
            <a:r>
              <a:rPr lang="it-IT" dirty="0" err="1" smtClean="0"/>
              <a:t>structured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a </a:t>
            </a:r>
            <a:r>
              <a:rPr lang="it-IT" dirty="0" err="1" smtClean="0"/>
              <a:t>vague</a:t>
            </a:r>
            <a:r>
              <a:rPr lang="it-IT" dirty="0" smtClean="0"/>
              <a:t> </a:t>
            </a:r>
            <a:r>
              <a:rPr lang="it-IT" dirty="0" err="1" smtClean="0"/>
              <a:t>notion</a:t>
            </a:r>
            <a:r>
              <a:rPr lang="it-IT" dirty="0" smtClean="0"/>
              <a:t> of </a:t>
            </a:r>
            <a:r>
              <a:rPr lang="it-IT" dirty="0" err="1" smtClean="0"/>
              <a:t>matching</a:t>
            </a:r>
            <a:r>
              <a:rPr lang="it-IT" dirty="0" smtClean="0"/>
              <a:t> and </a:t>
            </a:r>
            <a:r>
              <a:rPr lang="it-IT" dirty="0" err="1" smtClean="0"/>
              <a:t>similarity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294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t-IT" dirty="0" err="1" smtClean="0"/>
              <a:t>Introduction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it-IT" dirty="0" smtClean="0">
                <a:solidFill>
                  <a:schemeClr val="accent1"/>
                </a:solidFill>
              </a:rPr>
              <a:t>The </a:t>
            </a:r>
            <a:r>
              <a:rPr lang="it-IT" dirty="0" err="1" smtClean="0">
                <a:solidFill>
                  <a:schemeClr val="accent1"/>
                </a:solidFill>
              </a:rPr>
              <a:t>problem</a:t>
            </a:r>
            <a:r>
              <a:rPr lang="it-IT" dirty="0" smtClean="0">
                <a:solidFill>
                  <a:schemeClr val="accent1"/>
                </a:solidFill>
              </a:rPr>
              <a:t> of «</a:t>
            </a:r>
            <a:r>
              <a:rPr lang="it-IT" dirty="0" err="1" smtClean="0">
                <a:solidFill>
                  <a:schemeClr val="accent1"/>
                </a:solidFill>
              </a:rPr>
              <a:t>identity</a:t>
            </a:r>
            <a:r>
              <a:rPr lang="it-IT" dirty="0" smtClean="0">
                <a:solidFill>
                  <a:schemeClr val="accent1"/>
                </a:solidFill>
              </a:rPr>
              <a:t>» </a:t>
            </a:r>
            <a:r>
              <a:rPr lang="it-IT" dirty="0" err="1" smtClean="0">
                <a:solidFill>
                  <a:schemeClr val="accent1"/>
                </a:solidFill>
              </a:rPr>
              <a:t>is</a:t>
            </a:r>
            <a:r>
              <a:rPr lang="it-IT" dirty="0" smtClean="0">
                <a:solidFill>
                  <a:schemeClr val="accent1"/>
                </a:solidFill>
              </a:rPr>
              <a:t> an </a:t>
            </a:r>
            <a:r>
              <a:rPr lang="it-IT" dirty="0" err="1" smtClean="0">
                <a:solidFill>
                  <a:schemeClr val="accent1"/>
                </a:solidFill>
              </a:rPr>
              <a:t>outstanding</a:t>
            </a:r>
            <a:r>
              <a:rPr lang="it-IT" dirty="0" smtClean="0">
                <a:solidFill>
                  <a:schemeClr val="accent1"/>
                </a:solidFill>
              </a:rPr>
              <a:t> and </a:t>
            </a:r>
            <a:r>
              <a:rPr lang="it-IT" dirty="0" err="1" smtClean="0">
                <a:solidFill>
                  <a:schemeClr val="accent1"/>
                </a:solidFill>
              </a:rPr>
              <a:t>well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known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issue</a:t>
            </a:r>
            <a:r>
              <a:rPr lang="it-IT" dirty="0" smtClean="0">
                <a:solidFill>
                  <a:schemeClr val="accent1"/>
                </a:solidFill>
              </a:rPr>
              <a:t> in </a:t>
            </a:r>
            <a:r>
              <a:rPr lang="it-IT" dirty="0" err="1" smtClean="0">
                <a:solidFill>
                  <a:schemeClr val="accent1"/>
                </a:solidFill>
              </a:rPr>
              <a:t>artificial</a:t>
            </a:r>
            <a:r>
              <a:rPr lang="it-IT" dirty="0" smtClean="0">
                <a:solidFill>
                  <a:schemeClr val="accent1"/>
                </a:solidFill>
              </a:rPr>
              <a:t> intelligence.</a:t>
            </a:r>
          </a:p>
          <a:p>
            <a:pPr marL="0" indent="0" algn="ctr">
              <a:buNone/>
            </a:pPr>
            <a:endParaRPr lang="it-IT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it-IT" dirty="0" smtClean="0"/>
              <a:t>In the web of </a:t>
            </a:r>
            <a:r>
              <a:rPr lang="it-IT" dirty="0" err="1" smtClean="0"/>
              <a:t>linked</a:t>
            </a:r>
            <a:r>
              <a:rPr lang="it-IT" dirty="0" smtClean="0"/>
              <a:t> data </a:t>
            </a:r>
            <a:r>
              <a:rPr lang="it-IT" dirty="0" err="1" smtClean="0"/>
              <a:t>is</a:t>
            </a:r>
            <a:r>
              <a:rPr lang="it-IT" dirty="0" smtClean="0"/>
              <a:t> the first time the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encountered</a:t>
            </a:r>
            <a:r>
              <a:rPr lang="it-IT" dirty="0" smtClean="0"/>
              <a:t> by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individuals</a:t>
            </a:r>
            <a:r>
              <a:rPr lang="it-IT" dirty="0" smtClean="0"/>
              <a:t> </a:t>
            </a:r>
            <a:r>
              <a:rPr lang="it-IT" dirty="0" err="1" smtClean="0"/>
              <a:t>attempting</a:t>
            </a:r>
            <a:r>
              <a:rPr lang="it-IT" dirty="0" smtClean="0"/>
              <a:t> to </a:t>
            </a:r>
            <a:r>
              <a:rPr lang="it-IT" i="1" dirty="0" err="1" smtClean="0"/>
              <a:t>independently</a:t>
            </a:r>
            <a:r>
              <a:rPr lang="it-IT" dirty="0" smtClean="0"/>
              <a:t> </a:t>
            </a:r>
            <a:r>
              <a:rPr lang="it-IT" dirty="0" err="1" smtClean="0"/>
              <a:t>knit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knowledge</a:t>
            </a:r>
            <a:r>
              <a:rPr lang="it-IT" dirty="0" smtClean="0"/>
              <a:t> </a:t>
            </a:r>
            <a:r>
              <a:rPr lang="it-IT" dirty="0" err="1" smtClean="0"/>
              <a:t>representation</a:t>
            </a:r>
            <a:r>
              <a:rPr lang="it-IT" dirty="0" smtClean="0"/>
              <a:t> </a:t>
            </a:r>
            <a:r>
              <a:rPr lang="it-IT" dirty="0" err="1" smtClean="0"/>
              <a:t>together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standardized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i="1" dirty="0" err="1" smtClean="0"/>
              <a:t>owl:sameAs</a:t>
            </a:r>
            <a:r>
              <a:rPr lang="it-IT" i="1" dirty="0" smtClean="0"/>
              <a:t> </a:t>
            </a:r>
            <a:r>
              <a:rPr lang="it-IT" dirty="0" smtClean="0"/>
              <a:t>in </a:t>
            </a:r>
            <a:r>
              <a:rPr lang="it-IT" dirty="0" err="1" smtClean="0"/>
              <a:t>linked</a:t>
            </a:r>
            <a:r>
              <a:rPr lang="it-IT" dirty="0" smtClean="0"/>
              <a:t> data </a:t>
            </a:r>
            <a:r>
              <a:rPr lang="it-IT" dirty="0" err="1" smtClean="0"/>
              <a:t>tend</a:t>
            </a:r>
            <a:r>
              <a:rPr lang="it-IT" dirty="0" smtClean="0"/>
              <a:t> to be </a:t>
            </a:r>
            <a:r>
              <a:rPr lang="it-IT" dirty="0" err="1" smtClean="0"/>
              <a:t>mutually</a:t>
            </a:r>
            <a:r>
              <a:rPr lang="it-IT" dirty="0" smtClean="0"/>
              <a:t> </a:t>
            </a:r>
            <a:r>
              <a:rPr lang="it-IT" dirty="0" err="1" smtClean="0"/>
              <a:t>incompatible</a:t>
            </a:r>
            <a:r>
              <a:rPr lang="it-IT" dirty="0" smtClean="0"/>
              <a:t> and </a:t>
            </a:r>
            <a:r>
              <a:rPr lang="it-IT" dirty="0" err="1" smtClean="0"/>
              <a:t>almost</a:t>
            </a:r>
            <a:r>
              <a:rPr lang="it-IT" dirty="0" smtClean="0"/>
              <a:t> </a:t>
            </a:r>
            <a:r>
              <a:rPr lang="it-IT" dirty="0" err="1" smtClean="0"/>
              <a:t>always</a:t>
            </a:r>
            <a:r>
              <a:rPr lang="it-IT" dirty="0" smtClean="0"/>
              <a:t> violate the </a:t>
            </a:r>
            <a:r>
              <a:rPr lang="it-IT" dirty="0" err="1" smtClean="0"/>
              <a:t>strict</a:t>
            </a:r>
            <a:r>
              <a:rPr lang="it-IT" dirty="0" smtClean="0"/>
              <a:t> </a:t>
            </a:r>
            <a:r>
              <a:rPr lang="it-IT" dirty="0" err="1" smtClean="0"/>
              <a:t>logical</a:t>
            </a:r>
            <a:r>
              <a:rPr lang="it-IT" dirty="0" smtClean="0"/>
              <a:t> </a:t>
            </a:r>
            <a:r>
              <a:rPr lang="it-IT" dirty="0" err="1" smtClean="0"/>
              <a:t>semantics</a:t>
            </a:r>
            <a:r>
              <a:rPr lang="it-IT" dirty="0" smtClean="0"/>
              <a:t> of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r>
              <a:rPr lang="it-IT" dirty="0" err="1" smtClean="0"/>
              <a:t>demanded</a:t>
            </a:r>
            <a:r>
              <a:rPr lang="it-IT" dirty="0" smtClean="0"/>
              <a:t> by </a:t>
            </a:r>
            <a:r>
              <a:rPr lang="it-IT" i="1" dirty="0" err="1"/>
              <a:t>owl:sameAs</a:t>
            </a:r>
            <a:r>
              <a:rPr lang="it-IT" i="1" dirty="0"/>
              <a:t>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66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Identity?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9591" y="1700808"/>
            <a:ext cx="8856984" cy="51125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problem</a:t>
            </a:r>
            <a:r>
              <a:rPr lang="it-IT" dirty="0" smtClean="0"/>
              <a:t> of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r>
              <a:rPr lang="it-IT" dirty="0" err="1" smtClean="0"/>
              <a:t>lies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within</a:t>
            </a:r>
            <a:r>
              <a:rPr lang="it-IT" dirty="0" smtClean="0"/>
              <a:t> </a:t>
            </a:r>
          </a:p>
          <a:p>
            <a:pPr marL="0" indent="0" algn="ctr">
              <a:buNone/>
            </a:pPr>
            <a:r>
              <a:rPr lang="it-IT" dirty="0" err="1" smtClean="0"/>
              <a:t>Linked</a:t>
            </a:r>
            <a:r>
              <a:rPr lang="it-IT" dirty="0" smtClean="0"/>
              <a:t> Data </a:t>
            </a:r>
            <a:r>
              <a:rPr lang="it-IT" i="1" dirty="0" smtClean="0"/>
              <a:t>per se</a:t>
            </a:r>
            <a:r>
              <a:rPr lang="it-IT" dirty="0" smtClean="0"/>
              <a:t>; </a:t>
            </a:r>
          </a:p>
          <a:p>
            <a:pPr marL="0" indent="0" algn="ctr">
              <a:buNone/>
            </a:pP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long-standing and </a:t>
            </a:r>
            <a:r>
              <a:rPr lang="it-IT" dirty="0" err="1" smtClean="0"/>
              <a:t>well-known</a:t>
            </a:r>
            <a:r>
              <a:rPr lang="it-IT" dirty="0" smtClean="0"/>
              <a:t> </a:t>
            </a:r>
            <a:r>
              <a:rPr lang="it-IT" dirty="0" err="1" smtClean="0"/>
              <a:t>issue</a:t>
            </a:r>
            <a:r>
              <a:rPr lang="it-IT" dirty="0" smtClean="0"/>
              <a:t> in </a:t>
            </a:r>
            <a:r>
              <a:rPr lang="it-IT" dirty="0" err="1" smtClean="0"/>
              <a:t>philosophy</a:t>
            </a:r>
            <a:r>
              <a:rPr lang="it-IT" dirty="0" smtClean="0"/>
              <a:t>: 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the </a:t>
            </a:r>
            <a:r>
              <a:rPr lang="it-IT" dirty="0" err="1" smtClean="0">
                <a:solidFill>
                  <a:srgbClr val="FF0000"/>
                </a:solidFill>
              </a:rPr>
              <a:t>problem</a:t>
            </a:r>
            <a:r>
              <a:rPr lang="it-IT" dirty="0" smtClean="0">
                <a:solidFill>
                  <a:srgbClr val="FF0000"/>
                </a:solidFill>
              </a:rPr>
              <a:t> of </a:t>
            </a:r>
            <a:r>
              <a:rPr lang="it-IT" dirty="0" err="1" smtClean="0">
                <a:solidFill>
                  <a:srgbClr val="FF0000"/>
                </a:solidFill>
              </a:rPr>
              <a:t>identity</a:t>
            </a:r>
            <a:r>
              <a:rPr lang="it-IT" dirty="0" smtClean="0">
                <a:solidFill>
                  <a:srgbClr val="FF0000"/>
                </a:solidFill>
              </a:rPr>
              <a:t> and </a:t>
            </a:r>
            <a:r>
              <a:rPr lang="it-IT" dirty="0" err="1" smtClean="0">
                <a:solidFill>
                  <a:srgbClr val="FF0000"/>
                </a:solidFill>
              </a:rPr>
              <a:t>reference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it-IT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it-IT" i="1" dirty="0" err="1" smtClean="0">
                <a:solidFill>
                  <a:schemeClr val="accent1"/>
                </a:solidFill>
              </a:rPr>
              <a:t>Owl:sameAs</a:t>
            </a:r>
            <a:r>
              <a:rPr lang="it-IT" dirty="0" smtClean="0"/>
              <a:t> </a:t>
            </a:r>
          </a:p>
          <a:p>
            <a:pPr marL="0" indent="0" algn="ctr">
              <a:buNone/>
            </a:pPr>
            <a:r>
              <a:rPr lang="it-IT" dirty="0" err="1" smtClean="0"/>
              <a:t>construct</a:t>
            </a:r>
            <a:r>
              <a:rPr lang="it-IT" dirty="0" smtClean="0"/>
              <a:t> </a:t>
            </a:r>
            <a:r>
              <a:rPr lang="it-IT" dirty="0" err="1" smtClean="0"/>
              <a:t>semantics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defined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stating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</a:p>
          <a:p>
            <a:pPr marL="0" indent="0" algn="ctr">
              <a:buNone/>
            </a:pPr>
            <a:r>
              <a:rPr lang="it-IT" sz="3600" b="1" i="1" dirty="0" smtClean="0">
                <a:solidFill>
                  <a:schemeClr val="accent1"/>
                </a:solidFill>
              </a:rPr>
              <a:t>«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two</a:t>
            </a:r>
            <a:r>
              <a:rPr lang="it-IT" sz="3600" b="1" i="1" dirty="0" smtClean="0">
                <a:solidFill>
                  <a:schemeClr val="accent1"/>
                </a:solidFill>
              </a:rPr>
              <a:t> URI 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references</a:t>
            </a:r>
            <a:r>
              <a:rPr lang="it-IT" sz="3600" b="1" i="1" dirty="0" smtClean="0">
                <a:solidFill>
                  <a:schemeClr val="accent1"/>
                </a:solidFill>
              </a:rPr>
              <a:t> 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actually</a:t>
            </a:r>
            <a:r>
              <a:rPr lang="it-IT" sz="3600" b="1" i="1" dirty="0" smtClean="0">
                <a:solidFill>
                  <a:schemeClr val="accent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it-IT" sz="3600" b="1" i="1" dirty="0" err="1" smtClean="0">
                <a:solidFill>
                  <a:schemeClr val="accent1"/>
                </a:solidFill>
              </a:rPr>
              <a:t>refer</a:t>
            </a:r>
            <a:r>
              <a:rPr lang="it-IT" sz="3600" b="1" i="1" dirty="0" smtClean="0">
                <a:solidFill>
                  <a:schemeClr val="accent1"/>
                </a:solidFill>
              </a:rPr>
              <a:t> to the 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same</a:t>
            </a:r>
            <a:r>
              <a:rPr lang="it-IT" sz="3600" b="1" i="1" dirty="0" smtClean="0">
                <a:solidFill>
                  <a:schemeClr val="accent1"/>
                </a:solidFill>
              </a:rPr>
              <a:t> 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thing</a:t>
            </a:r>
            <a:r>
              <a:rPr lang="it-IT" sz="3600" b="1" i="1" dirty="0" smtClean="0">
                <a:solidFill>
                  <a:schemeClr val="accent1"/>
                </a:solidFill>
              </a:rPr>
              <a:t> and </a:t>
            </a:r>
          </a:p>
          <a:p>
            <a:pPr marL="0" indent="0" algn="ctr">
              <a:buNone/>
            </a:pPr>
            <a:r>
              <a:rPr lang="it-IT" sz="3600" b="1" i="1" dirty="0">
                <a:solidFill>
                  <a:schemeClr val="accent1"/>
                </a:solidFill>
              </a:rPr>
              <a:t>s</a:t>
            </a:r>
            <a:r>
              <a:rPr lang="it-IT" sz="3600" b="1" i="1" dirty="0" smtClean="0">
                <a:solidFill>
                  <a:schemeClr val="accent1"/>
                </a:solidFill>
              </a:rPr>
              <a:t>hare 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all</a:t>
            </a:r>
            <a:r>
              <a:rPr lang="it-IT" sz="3600" b="1" i="1" dirty="0" smtClean="0">
                <a:solidFill>
                  <a:schemeClr val="accent1"/>
                </a:solidFill>
              </a:rPr>
              <a:t> the 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same</a:t>
            </a:r>
            <a:r>
              <a:rPr lang="it-IT" sz="3600" b="1" i="1" dirty="0" smtClean="0">
                <a:solidFill>
                  <a:schemeClr val="accent1"/>
                </a:solidFill>
              </a:rPr>
              <a:t> 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properties</a:t>
            </a:r>
            <a:r>
              <a:rPr lang="it-IT" sz="3600" b="1" i="1" dirty="0" smtClean="0">
                <a:solidFill>
                  <a:schemeClr val="accent1"/>
                </a:solidFill>
              </a:rPr>
              <a:t> »</a:t>
            </a:r>
            <a:endParaRPr lang="it-IT" sz="36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6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smtClean="0"/>
              <a:t>Identity </a:t>
            </a:r>
            <a:r>
              <a:rPr lang="it-IT" sz="3200" i="1" dirty="0" smtClean="0"/>
              <a:t>on the web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83357"/>
            <a:ext cx="8496944" cy="50746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it-IT" i="1" dirty="0" err="1" smtClean="0">
                <a:solidFill>
                  <a:schemeClr val="accent1"/>
                </a:solidFill>
              </a:rPr>
              <a:t>Owl:sameAs</a:t>
            </a:r>
            <a:r>
              <a:rPr lang="it-IT" dirty="0" smtClean="0"/>
              <a:t> can be </a:t>
            </a:r>
            <a:r>
              <a:rPr lang="it-IT" dirty="0" err="1" smtClean="0"/>
              <a:t>considered</a:t>
            </a:r>
            <a:r>
              <a:rPr lang="it-IT" dirty="0" smtClean="0"/>
              <a:t> just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type</a:t>
            </a:r>
            <a:r>
              <a:rPr lang="it-IT" dirty="0" smtClean="0"/>
              <a:t> of </a:t>
            </a:r>
          </a:p>
          <a:p>
            <a:pPr marL="0" indent="0" algn="ctr">
              <a:buNone/>
            </a:pPr>
            <a:r>
              <a:rPr lang="it-IT" dirty="0" smtClean="0"/>
              <a:t>«</a:t>
            </a:r>
            <a:r>
              <a:rPr lang="it-IT" i="1" dirty="0" err="1" smtClean="0">
                <a:solidFill>
                  <a:srgbClr val="00B050"/>
                </a:solidFill>
              </a:rPr>
              <a:t>identity</a:t>
            </a:r>
            <a:r>
              <a:rPr lang="it-IT" i="1" dirty="0" smtClean="0">
                <a:solidFill>
                  <a:srgbClr val="00B050"/>
                </a:solidFill>
              </a:rPr>
              <a:t> link</a:t>
            </a:r>
            <a:r>
              <a:rPr lang="it-IT" dirty="0" smtClean="0"/>
              <a:t>»</a:t>
            </a:r>
          </a:p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/>
              <a:t>link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declares</a:t>
            </a:r>
            <a:r>
              <a:rPr lang="it-IT" dirty="0" smtClean="0"/>
              <a:t> </a:t>
            </a:r>
            <a:r>
              <a:rPr lang="it-IT" i="1" dirty="0" err="1" smtClean="0"/>
              <a:t>two</a:t>
            </a:r>
            <a:r>
              <a:rPr lang="it-IT" i="1" dirty="0" smtClean="0"/>
              <a:t> </a:t>
            </a:r>
            <a:r>
              <a:rPr lang="it-IT" i="1" dirty="0" err="1" smtClean="0"/>
              <a:t>items</a:t>
            </a:r>
            <a:r>
              <a:rPr lang="it-IT" i="1" dirty="0" smtClean="0"/>
              <a:t>/</a:t>
            </a:r>
            <a:r>
              <a:rPr lang="it-IT" i="1" dirty="0" err="1" smtClean="0"/>
              <a:t>individuals</a:t>
            </a:r>
            <a:r>
              <a:rPr lang="it-IT" i="1" dirty="0" smtClean="0"/>
              <a:t> </a:t>
            </a:r>
            <a:r>
              <a:rPr lang="it-IT" dirty="0" smtClean="0"/>
              <a:t>to be </a:t>
            </a:r>
            <a:r>
              <a:rPr lang="it-IT" dirty="0" err="1" smtClean="0"/>
              <a:t>identical</a:t>
            </a:r>
            <a:r>
              <a:rPr lang="it-IT" dirty="0" smtClean="0"/>
              <a:t> </a:t>
            </a:r>
            <a:r>
              <a:rPr lang="it-IT" u="sng" dirty="0" smtClean="0"/>
              <a:t>in some fashion</a:t>
            </a:r>
            <a:r>
              <a:rPr lang="it-IT" dirty="0" smtClean="0"/>
              <a:t> or </a:t>
            </a:r>
            <a:r>
              <a:rPr lang="it-IT" dirty="0" err="1" smtClean="0"/>
              <a:t>otherwise</a:t>
            </a:r>
            <a:r>
              <a:rPr lang="it-IT" dirty="0" smtClean="0"/>
              <a:t> </a:t>
            </a:r>
            <a:r>
              <a:rPr lang="it-IT" u="sng" dirty="0" err="1"/>
              <a:t>closely</a:t>
            </a:r>
            <a:r>
              <a:rPr lang="it-IT" u="sng" dirty="0"/>
              <a:t> </a:t>
            </a:r>
            <a:r>
              <a:rPr lang="it-IT" u="sng" dirty="0" err="1" smtClean="0"/>
              <a:t>related</a:t>
            </a:r>
            <a:r>
              <a:rPr lang="it-IT" u="sng" dirty="0" smtClean="0"/>
              <a:t> </a:t>
            </a:r>
          </a:p>
          <a:p>
            <a:pPr marL="0" indent="0">
              <a:buNone/>
            </a:pPr>
            <a:endParaRPr lang="it-IT" sz="2600" dirty="0" smtClean="0"/>
          </a:p>
          <a:p>
            <a:pPr marL="0" indent="0">
              <a:buNone/>
            </a:pPr>
            <a:r>
              <a:rPr lang="it-IT" sz="2600" i="1" dirty="0" err="1" smtClean="0"/>
              <a:t>identity</a:t>
            </a:r>
            <a:r>
              <a:rPr lang="it-IT" sz="2600" i="1" dirty="0" smtClean="0"/>
              <a:t> </a:t>
            </a:r>
            <a:r>
              <a:rPr lang="it-IT" sz="2600" i="1" dirty="0" err="1" smtClean="0"/>
              <a:t>links</a:t>
            </a:r>
            <a:r>
              <a:rPr lang="it-IT" sz="2600" i="1" dirty="0" smtClean="0"/>
              <a:t> </a:t>
            </a:r>
            <a:r>
              <a:rPr lang="it-IT" sz="2600" dirty="0" err="1" smtClean="0"/>
              <a:t>define</a:t>
            </a:r>
            <a:r>
              <a:rPr lang="it-IT" sz="2600" dirty="0" smtClean="0"/>
              <a:t> </a:t>
            </a:r>
            <a:r>
              <a:rPr lang="it-IT" sz="2600" dirty="0" err="1" smtClean="0"/>
              <a:t>two</a:t>
            </a:r>
            <a:r>
              <a:rPr lang="it-IT" sz="2600" dirty="0" smtClean="0"/>
              <a:t> </a:t>
            </a:r>
            <a:r>
              <a:rPr lang="it-IT" sz="2600" dirty="0" err="1" smtClean="0"/>
              <a:t>individuals</a:t>
            </a:r>
            <a:r>
              <a:rPr lang="it-IT" sz="2600" dirty="0" smtClean="0"/>
              <a:t> to be </a:t>
            </a:r>
            <a:r>
              <a:rPr lang="it-IT" sz="2600" dirty="0" err="1" smtClean="0"/>
              <a:t>identical</a:t>
            </a:r>
            <a:r>
              <a:rPr lang="it-IT" sz="2600" dirty="0" smtClean="0"/>
              <a:t> or </a:t>
            </a:r>
            <a:r>
              <a:rPr lang="it-IT" sz="2600" dirty="0" err="1" smtClean="0"/>
              <a:t>otherwise</a:t>
            </a:r>
            <a:r>
              <a:rPr lang="it-IT" sz="2600" dirty="0" smtClean="0"/>
              <a:t> </a:t>
            </a:r>
            <a:r>
              <a:rPr lang="it-IT" sz="2600" dirty="0" err="1" smtClean="0"/>
              <a:t>closely</a:t>
            </a:r>
            <a:r>
              <a:rPr lang="it-IT" sz="2600" dirty="0" smtClean="0"/>
              <a:t> </a:t>
            </a:r>
            <a:r>
              <a:rPr lang="it-IT" sz="2600" dirty="0" err="1" smtClean="0"/>
              <a:t>related</a:t>
            </a:r>
            <a:r>
              <a:rPr lang="it-IT" sz="2600" dirty="0" smtClean="0"/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it-IT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diverse and </a:t>
            </a:r>
            <a:r>
              <a:rPr lang="it-IT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heterogeneous</a:t>
            </a:r>
            <a:r>
              <a:rPr lang="it-IT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data-sets. </a:t>
            </a:r>
          </a:p>
          <a:p>
            <a:pPr marL="0" indent="0">
              <a:buNone/>
            </a:pPr>
            <a:r>
              <a:rPr lang="it-IT" sz="2600" dirty="0" err="1" smtClean="0"/>
              <a:t>It</a:t>
            </a:r>
            <a:r>
              <a:rPr lang="it-IT" sz="2600" dirty="0" smtClean="0"/>
              <a:t>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 smtClean="0"/>
              <a:t>unrealistic</a:t>
            </a:r>
            <a:r>
              <a:rPr lang="it-IT" sz="2600" dirty="0" smtClean="0"/>
              <a:t> to assume </a:t>
            </a:r>
            <a:r>
              <a:rPr lang="it-IT" sz="2600" dirty="0" err="1" smtClean="0"/>
              <a:t>everybody</a:t>
            </a:r>
            <a:r>
              <a:rPr lang="it-IT" sz="2600" dirty="0" smtClean="0"/>
              <a:t> </a:t>
            </a:r>
            <a:r>
              <a:rPr lang="it-IT" sz="2600" dirty="0" err="1" smtClean="0"/>
              <a:t>will</a:t>
            </a:r>
            <a:r>
              <a:rPr lang="it-IT" sz="2600" dirty="0" smtClean="0"/>
              <a:t> use the </a:t>
            </a:r>
            <a:r>
              <a:rPr lang="it-IT" sz="2600" dirty="0" err="1" smtClean="0"/>
              <a:t>same</a:t>
            </a:r>
            <a:r>
              <a:rPr lang="it-IT" sz="2600" dirty="0" smtClean="0"/>
              <a:t> </a:t>
            </a:r>
            <a:r>
              <a:rPr lang="it-IT" sz="2600" dirty="0" err="1" smtClean="0"/>
              <a:t>name</a:t>
            </a:r>
            <a:r>
              <a:rPr lang="it-IT" sz="2600" dirty="0" smtClean="0"/>
              <a:t> to </a:t>
            </a:r>
            <a:r>
              <a:rPr lang="it-IT" sz="2600" dirty="0" err="1" smtClean="0"/>
              <a:t>refer</a:t>
            </a:r>
            <a:r>
              <a:rPr lang="it-IT" sz="2600" dirty="0" smtClean="0"/>
              <a:t> to </a:t>
            </a:r>
            <a:r>
              <a:rPr lang="it-IT" sz="2600" dirty="0" err="1" smtClean="0"/>
              <a:t>individuals</a:t>
            </a:r>
            <a:r>
              <a:rPr lang="it-IT" sz="2600" dirty="0" smtClean="0"/>
              <a:t>. In </a:t>
            </a:r>
            <a:r>
              <a:rPr lang="it-IT" sz="2600" dirty="0" err="1" smtClean="0"/>
              <a:t>fact</a:t>
            </a:r>
            <a:r>
              <a:rPr lang="it-IT" sz="2600" dirty="0" smtClean="0"/>
              <a:t> </a:t>
            </a:r>
            <a:r>
              <a:rPr lang="it-IT" sz="2600" dirty="0" err="1" smtClean="0"/>
              <a:t>it</a:t>
            </a:r>
            <a:r>
              <a:rPr lang="it-IT" sz="2600" dirty="0" smtClean="0"/>
              <a:t> </a:t>
            </a:r>
            <a:r>
              <a:rPr lang="it-IT" sz="2600" dirty="0" err="1" smtClean="0"/>
              <a:t>would</a:t>
            </a:r>
            <a:r>
              <a:rPr lang="it-IT" sz="2600" dirty="0" smtClean="0"/>
              <a:t> </a:t>
            </a:r>
            <a:r>
              <a:rPr lang="it-IT" sz="2600" dirty="0" err="1" smtClean="0"/>
              <a:t>require</a:t>
            </a:r>
            <a:r>
              <a:rPr lang="it-IT" sz="2600" dirty="0" smtClean="0"/>
              <a:t> some </a:t>
            </a:r>
            <a:r>
              <a:rPr lang="it-IT" sz="2600" dirty="0" err="1" smtClean="0"/>
              <a:t>grand</a:t>
            </a:r>
            <a:r>
              <a:rPr lang="it-IT" sz="2600" dirty="0" smtClean="0"/>
              <a:t> design </a:t>
            </a:r>
            <a:r>
              <a:rPr lang="it-IT" sz="2600" dirty="0" err="1" smtClean="0"/>
              <a:t>which</a:t>
            </a:r>
            <a:r>
              <a:rPr lang="it-IT" sz="2600" dirty="0" smtClean="0"/>
              <a:t> </a:t>
            </a:r>
            <a:r>
              <a:rPr lang="it-IT" sz="2600" dirty="0" err="1" smtClean="0"/>
              <a:t>is</a:t>
            </a:r>
            <a:r>
              <a:rPr lang="it-IT" sz="2600" dirty="0" smtClean="0"/>
              <a:t> </a:t>
            </a:r>
            <a:r>
              <a:rPr lang="it-IT" sz="2600" dirty="0" err="1" smtClean="0"/>
              <a:t>contrary</a:t>
            </a:r>
            <a:r>
              <a:rPr lang="it-IT" sz="2600" dirty="0" smtClean="0"/>
              <a:t> to the </a:t>
            </a:r>
            <a:r>
              <a:rPr lang="it-IT" sz="2600" dirty="0" err="1" smtClean="0"/>
              <a:t>spirit</a:t>
            </a:r>
            <a:r>
              <a:rPr lang="it-IT" sz="2600" dirty="0" smtClean="0"/>
              <a:t> of the web. </a:t>
            </a:r>
            <a:r>
              <a:rPr lang="it-IT" sz="2600" dirty="0" smtClean="0"/>
              <a:t>(Ex</a:t>
            </a:r>
            <a:r>
              <a:rPr lang="it-IT" sz="2600" dirty="0" smtClean="0"/>
              <a:t>: prof. Pazienza, </a:t>
            </a:r>
            <a:r>
              <a:rPr lang="it-IT" sz="2600" dirty="0" err="1" smtClean="0"/>
              <a:t>mother</a:t>
            </a:r>
            <a:r>
              <a:rPr lang="it-IT" sz="2600" dirty="0" smtClean="0"/>
              <a:t> of the bride, </a:t>
            </a:r>
            <a:r>
              <a:rPr lang="it-IT" sz="2600" dirty="0" smtClean="0"/>
              <a:t>… )</a:t>
            </a:r>
            <a:endParaRPr lang="it-IT" sz="26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084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Leibnitz law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i="1" dirty="0" smtClean="0">
                <a:solidFill>
                  <a:schemeClr val="accent1"/>
                </a:solidFill>
              </a:rPr>
              <a:t>x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identical</a:t>
            </a:r>
            <a:r>
              <a:rPr lang="it-IT" dirty="0" smtClean="0"/>
              <a:t> to </a:t>
            </a:r>
            <a:r>
              <a:rPr lang="it-IT" i="1" dirty="0">
                <a:solidFill>
                  <a:schemeClr val="accent1"/>
                </a:solidFill>
              </a:rPr>
              <a:t>y</a:t>
            </a:r>
            <a:r>
              <a:rPr lang="it-IT" dirty="0" smtClean="0"/>
              <a:t>, </a:t>
            </a:r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must be some </a:t>
            </a:r>
            <a:r>
              <a:rPr lang="it-IT" b="1" i="1" dirty="0" err="1" smtClean="0">
                <a:solidFill>
                  <a:schemeClr val="accent1"/>
                </a:solidFill>
              </a:rPr>
              <a:t>property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 share.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i="1" dirty="0">
                <a:solidFill>
                  <a:schemeClr val="accent1"/>
                </a:solidFill>
              </a:rPr>
              <a:t>x</a:t>
            </a:r>
            <a:r>
              <a:rPr lang="it-IT" i="1" dirty="0"/>
              <a:t> </a:t>
            </a:r>
            <a:r>
              <a:rPr lang="it-IT" dirty="0" smtClean="0"/>
              <a:t>and </a:t>
            </a:r>
            <a:r>
              <a:rPr lang="it-IT" i="1" dirty="0">
                <a:solidFill>
                  <a:schemeClr val="accent1"/>
                </a:solidFill>
              </a:rPr>
              <a:t>y</a:t>
            </a:r>
            <a:r>
              <a:rPr lang="it-IT" i="1" dirty="0"/>
              <a:t> </a:t>
            </a:r>
            <a:r>
              <a:rPr lang="it-IT" dirty="0" smtClean="0"/>
              <a:t>share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b="1" i="1" dirty="0" err="1">
                <a:solidFill>
                  <a:schemeClr val="accent1"/>
                </a:solidFill>
              </a:rPr>
              <a:t>properties</a:t>
            </a:r>
            <a:r>
              <a:rPr lang="it-IT" dirty="0" smtClean="0"/>
              <a:t> (i.e.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indiscernable</a:t>
            </a:r>
            <a:r>
              <a:rPr lang="it-IT" dirty="0" smtClean="0"/>
              <a:t>) </a:t>
            </a:r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identical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30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temporal</a:t>
            </a:r>
            <a:r>
              <a:rPr lang="it-IT" dirty="0" smtClean="0"/>
              <a:t> </a:t>
            </a:r>
            <a:r>
              <a:rPr lang="it-IT" dirty="0" err="1" smtClean="0"/>
              <a:t>spatial</a:t>
            </a:r>
            <a:r>
              <a:rPr lang="it-IT" dirty="0" smtClean="0"/>
              <a:t> </a:t>
            </a:r>
            <a:r>
              <a:rPr lang="it-IT" dirty="0" err="1" smtClean="0"/>
              <a:t>coordinates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8032" y="1627584"/>
            <a:ext cx="8748464" cy="52578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Is</a:t>
            </a:r>
            <a:r>
              <a:rPr lang="it-IT" b="1" i="1" dirty="0" smtClean="0">
                <a:solidFill>
                  <a:schemeClr val="accent1"/>
                </a:solidFill>
              </a:rPr>
              <a:t> Tim </a:t>
            </a:r>
            <a:r>
              <a:rPr lang="it-IT" b="1" i="1" dirty="0" err="1" smtClean="0">
                <a:solidFill>
                  <a:schemeClr val="accent1"/>
                </a:solidFill>
              </a:rPr>
              <a:t>Berners</a:t>
            </a:r>
            <a:r>
              <a:rPr lang="it-IT" b="1" i="1" dirty="0" smtClean="0">
                <a:solidFill>
                  <a:schemeClr val="accent1"/>
                </a:solidFill>
              </a:rPr>
              <a:t>-Lee </a:t>
            </a:r>
            <a:r>
              <a:rPr lang="it-IT" b="1" i="1" dirty="0" err="1" smtClean="0">
                <a:solidFill>
                  <a:schemeClr val="accent1"/>
                </a:solidFill>
              </a:rPr>
              <a:t>as</a:t>
            </a:r>
            <a:r>
              <a:rPr lang="it-IT" b="1" i="1" dirty="0" smtClean="0">
                <a:solidFill>
                  <a:schemeClr val="accent1"/>
                </a:solidFill>
              </a:rPr>
              <a:t> an </a:t>
            </a:r>
            <a:r>
              <a:rPr lang="it-IT" b="1" i="1" dirty="0" err="1" smtClean="0">
                <a:solidFill>
                  <a:schemeClr val="accent1"/>
                </a:solidFill>
              </a:rPr>
              <a:t>adult</a:t>
            </a:r>
            <a:r>
              <a:rPr lang="it-IT" b="1" i="1" dirty="0" smtClean="0">
                <a:solidFill>
                  <a:schemeClr val="accent1"/>
                </a:solidFill>
              </a:rPr>
              <a:t> the </a:t>
            </a:r>
            <a:r>
              <a:rPr lang="it-IT" b="1" i="1" dirty="0" err="1" smtClean="0">
                <a:solidFill>
                  <a:schemeClr val="accent1"/>
                </a:solidFill>
              </a:rPr>
              <a:t>same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as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it-IT" b="1" i="1" dirty="0" smtClean="0">
                <a:solidFill>
                  <a:schemeClr val="accent1"/>
                </a:solidFill>
              </a:rPr>
              <a:t>Tim </a:t>
            </a:r>
            <a:r>
              <a:rPr lang="it-IT" b="1" i="1" dirty="0" err="1">
                <a:solidFill>
                  <a:schemeClr val="accent1"/>
                </a:solidFill>
              </a:rPr>
              <a:t>Berners</a:t>
            </a:r>
            <a:r>
              <a:rPr lang="it-IT" b="1" i="1" dirty="0">
                <a:solidFill>
                  <a:schemeClr val="accent1"/>
                </a:solidFill>
              </a:rPr>
              <a:t>-Lee </a:t>
            </a:r>
            <a:r>
              <a:rPr lang="it-IT" b="1" i="1" dirty="0" smtClean="0">
                <a:solidFill>
                  <a:schemeClr val="accent1"/>
                </a:solidFill>
              </a:rPr>
              <a:t>of </a:t>
            </a:r>
            <a:r>
              <a:rPr lang="it-IT" b="1" i="1" dirty="0" err="1" smtClean="0">
                <a:solidFill>
                  <a:schemeClr val="accent1"/>
                </a:solidFill>
              </a:rPr>
              <a:t>five</a:t>
            </a:r>
            <a:r>
              <a:rPr lang="it-IT" b="1" i="1" dirty="0" smtClean="0">
                <a:solidFill>
                  <a:schemeClr val="accent1"/>
                </a:solidFill>
              </a:rPr>
              <a:t> minutes ago? </a:t>
            </a:r>
          </a:p>
          <a:p>
            <a:pPr marL="0" indent="0" algn="ctr">
              <a:buNone/>
            </a:pPr>
            <a:r>
              <a:rPr lang="it-IT" i="1" dirty="0" smtClean="0">
                <a:solidFill>
                  <a:schemeClr val="accent1"/>
                </a:solidFill>
              </a:rPr>
              <a:t>Or </a:t>
            </a:r>
            <a:r>
              <a:rPr lang="it-IT" i="1" dirty="0" err="1" smtClean="0">
                <a:solidFill>
                  <a:schemeClr val="accent1"/>
                </a:solidFill>
              </a:rPr>
              <a:t>as</a:t>
            </a:r>
            <a:r>
              <a:rPr lang="it-IT" i="1" dirty="0" smtClean="0">
                <a:solidFill>
                  <a:schemeClr val="accent1"/>
                </a:solidFill>
              </a:rPr>
              <a:t> a </a:t>
            </a:r>
            <a:r>
              <a:rPr lang="it-IT" i="1" dirty="0" err="1" smtClean="0">
                <a:solidFill>
                  <a:schemeClr val="accent1"/>
                </a:solidFill>
              </a:rPr>
              <a:t>child</a:t>
            </a:r>
            <a:r>
              <a:rPr lang="it-IT" i="1" dirty="0" smtClean="0">
                <a:solidFill>
                  <a:schemeClr val="accent1"/>
                </a:solidFill>
              </a:rPr>
              <a:t>? </a:t>
            </a:r>
          </a:p>
          <a:p>
            <a:pPr marL="0" indent="0" algn="ctr">
              <a:buNone/>
            </a:pPr>
            <a:r>
              <a:rPr lang="it-IT" i="1" dirty="0" smtClean="0">
                <a:solidFill>
                  <a:schemeClr val="accent1"/>
                </a:solidFill>
              </a:rPr>
              <a:t>Or </a:t>
            </a:r>
            <a:r>
              <a:rPr lang="it-IT" i="1" dirty="0" err="1" smtClean="0">
                <a:solidFill>
                  <a:schemeClr val="accent1"/>
                </a:solidFill>
              </a:rPr>
              <a:t>if</a:t>
            </a:r>
            <a:r>
              <a:rPr lang="it-IT" i="1" dirty="0" smtClean="0">
                <a:solidFill>
                  <a:schemeClr val="accent1"/>
                </a:solidFill>
              </a:rPr>
              <a:t> he </a:t>
            </a:r>
            <a:r>
              <a:rPr lang="it-IT" i="1" dirty="0" err="1" smtClean="0">
                <a:solidFill>
                  <a:schemeClr val="accent1"/>
                </a:solidFill>
              </a:rPr>
              <a:t>lost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his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arm</a:t>
            </a:r>
            <a:r>
              <a:rPr lang="it-IT" i="1" dirty="0" smtClean="0">
                <a:solidFill>
                  <a:schemeClr val="accent1"/>
                </a:solidFill>
              </a:rPr>
              <a:t>?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In the </a:t>
            </a:r>
            <a:r>
              <a:rPr lang="it-IT" dirty="0" err="1" smtClean="0"/>
              <a:t>engineering</a:t>
            </a:r>
            <a:r>
              <a:rPr lang="it-IT" dirty="0" smtClean="0"/>
              <a:t> discipline of </a:t>
            </a:r>
            <a:r>
              <a:rPr lang="it-IT" dirty="0" err="1" smtClean="0"/>
              <a:t>knowledge</a:t>
            </a:r>
            <a:r>
              <a:rPr lang="it-IT" dirty="0" smtClean="0"/>
              <a:t> </a:t>
            </a:r>
            <a:r>
              <a:rPr lang="it-IT" dirty="0" err="1" smtClean="0"/>
              <a:t>representation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never</a:t>
            </a:r>
            <a:r>
              <a:rPr lang="it-IT" dirty="0" smtClean="0"/>
              <a:t> enumerate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solution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have</a:t>
            </a:r>
            <a:r>
              <a:rPr lang="it-IT" dirty="0" smtClean="0"/>
              <a:t> some </a:t>
            </a:r>
            <a:r>
              <a:rPr lang="it-IT" dirty="0" err="1" smtClean="0"/>
              <a:t>properties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those</a:t>
            </a:r>
            <a:r>
              <a:rPr lang="it-IT" dirty="0" smtClean="0"/>
              <a:t> </a:t>
            </a:r>
            <a:r>
              <a:rPr lang="it-IT" dirty="0" err="1" smtClean="0"/>
              <a:t>necessary</a:t>
            </a:r>
            <a:r>
              <a:rPr lang="it-IT" dirty="0" smtClean="0"/>
              <a:t> for </a:t>
            </a:r>
            <a:r>
              <a:rPr lang="it-IT" dirty="0" err="1" smtClean="0"/>
              <a:t>identity</a:t>
            </a:r>
            <a:r>
              <a:rPr lang="it-IT" dirty="0" smtClean="0"/>
              <a:t>, </a:t>
            </a:r>
            <a:r>
              <a:rPr lang="it-IT" i="1" dirty="0" smtClean="0">
                <a:solidFill>
                  <a:schemeClr val="accent1"/>
                </a:solidFill>
              </a:rPr>
              <a:t>an </a:t>
            </a:r>
            <a:r>
              <a:rPr lang="it-IT" i="1" dirty="0" err="1" smtClean="0">
                <a:solidFill>
                  <a:schemeClr val="accent1"/>
                </a:solidFill>
              </a:rPr>
              <a:t>explicit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theory</a:t>
            </a:r>
            <a:r>
              <a:rPr lang="it-IT" b="1" i="1" dirty="0" smtClean="0">
                <a:solidFill>
                  <a:schemeClr val="accent1"/>
                </a:solidFill>
              </a:rPr>
              <a:t> of </a:t>
            </a:r>
            <a:r>
              <a:rPr lang="it-IT" b="1" i="1" dirty="0" err="1" smtClean="0">
                <a:solidFill>
                  <a:schemeClr val="accent1"/>
                </a:solidFill>
              </a:rPr>
              <a:t>identity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criteria</a:t>
            </a:r>
            <a:r>
              <a:rPr lang="it-IT" i="1" dirty="0" smtClean="0">
                <a:solidFill>
                  <a:schemeClr val="accent1"/>
                </a:solidFill>
              </a:rPr>
              <a:t>. </a:t>
            </a:r>
          </a:p>
          <a:p>
            <a:pPr marL="0" indent="0">
              <a:buNone/>
            </a:pP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/>
              <a:t>kind</a:t>
            </a:r>
            <a:r>
              <a:rPr lang="it-IT" dirty="0"/>
              <a:t> of </a:t>
            </a:r>
            <a:r>
              <a:rPr lang="it-IT" dirty="0" err="1"/>
              <a:t>properties</a:t>
            </a:r>
            <a:r>
              <a:rPr lang="it-IT" dirty="0" smtClean="0"/>
              <a:t>: </a:t>
            </a:r>
          </a:p>
          <a:p>
            <a:r>
              <a:rPr lang="it-IT" b="1" i="1" dirty="0" err="1" smtClean="0">
                <a:solidFill>
                  <a:schemeClr val="tx2"/>
                </a:solidFill>
              </a:rPr>
              <a:t>intrinsic</a:t>
            </a:r>
            <a:r>
              <a:rPr lang="it-IT" i="1" dirty="0" smtClean="0">
                <a:solidFill>
                  <a:schemeClr val="tx2"/>
                </a:solidFill>
              </a:rPr>
              <a:t> </a:t>
            </a:r>
            <a:r>
              <a:rPr lang="it-IT" i="1" dirty="0">
                <a:solidFill>
                  <a:schemeClr val="accent1"/>
                </a:solidFill>
              </a:rPr>
              <a:t>to the </a:t>
            </a:r>
            <a:r>
              <a:rPr lang="it-IT" i="1" dirty="0" err="1" smtClean="0">
                <a:solidFill>
                  <a:schemeClr val="accent1"/>
                </a:solidFill>
              </a:rPr>
              <a:t>identity</a:t>
            </a:r>
            <a:endParaRPr lang="it-IT" dirty="0" smtClean="0"/>
          </a:p>
          <a:p>
            <a:r>
              <a:rPr lang="it-IT" b="1" i="1" dirty="0" err="1">
                <a:solidFill>
                  <a:schemeClr val="tx2"/>
                </a:solidFill>
              </a:rPr>
              <a:t>e</a:t>
            </a:r>
            <a:r>
              <a:rPr lang="it-IT" b="1" i="1" dirty="0" err="1" smtClean="0">
                <a:solidFill>
                  <a:schemeClr val="tx2"/>
                </a:solidFill>
              </a:rPr>
              <a:t>xtrinsic</a:t>
            </a:r>
            <a:r>
              <a:rPr lang="it-IT" b="1" i="1" dirty="0" smtClean="0">
                <a:solidFill>
                  <a:schemeClr val="tx2"/>
                </a:solidFill>
              </a:rPr>
              <a:t> </a:t>
            </a:r>
            <a:r>
              <a:rPr lang="it-IT" i="1" dirty="0" smtClean="0">
                <a:solidFill>
                  <a:schemeClr val="accent1"/>
                </a:solidFill>
              </a:rPr>
              <a:t>/</a:t>
            </a:r>
            <a:r>
              <a:rPr lang="it-IT" i="1" dirty="0" err="1">
                <a:solidFill>
                  <a:schemeClr val="accent1"/>
                </a:solidFill>
              </a:rPr>
              <a:t>purely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>
                <a:solidFill>
                  <a:schemeClr val="accent1"/>
                </a:solidFill>
              </a:rPr>
              <a:t>relative to </a:t>
            </a:r>
            <a:r>
              <a:rPr lang="it-IT" i="1" dirty="0" err="1">
                <a:solidFill>
                  <a:schemeClr val="accent1"/>
                </a:solidFill>
              </a:rPr>
              <a:t>other</a:t>
            </a:r>
            <a:r>
              <a:rPr lang="it-IT" i="1" dirty="0">
                <a:solidFill>
                  <a:schemeClr val="accent1"/>
                </a:solidFill>
              </a:rPr>
              <a:t> </a:t>
            </a:r>
            <a:r>
              <a:rPr lang="it-IT" i="1" dirty="0" err="1">
                <a:solidFill>
                  <a:schemeClr val="accent1"/>
                </a:solidFill>
              </a:rPr>
              <a:t>things</a:t>
            </a:r>
            <a:endParaRPr lang="it-IT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5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/>
              <a:t>Theory</a:t>
            </a:r>
            <a:r>
              <a:rPr lang="it-IT" dirty="0" smtClean="0"/>
              <a:t> of </a:t>
            </a:r>
            <a:r>
              <a:rPr lang="it-IT" dirty="0" err="1" smtClean="0"/>
              <a:t>identity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i="1" dirty="0" err="1" smtClean="0"/>
              <a:t>Theories</a:t>
            </a:r>
            <a:r>
              <a:rPr lang="it-IT" i="1" dirty="0" smtClean="0"/>
              <a:t> of </a:t>
            </a:r>
            <a:r>
              <a:rPr lang="it-IT" i="1" dirty="0" err="1" smtClean="0"/>
              <a:t>identity</a:t>
            </a:r>
            <a:r>
              <a:rPr lang="it-IT" i="1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be </a:t>
            </a:r>
            <a:r>
              <a:rPr lang="it-IT" dirty="0" err="1" smtClean="0"/>
              <a:t>based</a:t>
            </a:r>
            <a:r>
              <a:rPr lang="it-IT" dirty="0" smtClean="0"/>
              <a:t> on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criteria</a:t>
            </a:r>
            <a:r>
              <a:rPr lang="it-IT" dirty="0" smtClean="0"/>
              <a:t>: some </a:t>
            </a:r>
            <a:r>
              <a:rPr lang="it-IT" dirty="0" err="1" smtClean="0"/>
              <a:t>theories</a:t>
            </a:r>
            <a:r>
              <a:rPr lang="it-IT" dirty="0" smtClean="0"/>
              <a:t> </a:t>
            </a:r>
            <a:r>
              <a:rPr lang="it-IT" dirty="0" err="1" smtClean="0"/>
              <a:t>subsume</a:t>
            </a:r>
            <a:r>
              <a:rPr lang="it-IT" dirty="0" smtClean="0"/>
              <a:t> </a:t>
            </a:r>
            <a:r>
              <a:rPr lang="it-IT" dirty="0" err="1" smtClean="0"/>
              <a:t>weaker</a:t>
            </a:r>
            <a:r>
              <a:rPr lang="it-IT" dirty="0" smtClean="0"/>
              <a:t> or </a:t>
            </a:r>
            <a:r>
              <a:rPr lang="it-IT" dirty="0" err="1" smtClean="0"/>
              <a:t>stronger</a:t>
            </a:r>
            <a:r>
              <a:rPr lang="it-IT" dirty="0" smtClean="0"/>
              <a:t> </a:t>
            </a:r>
            <a:r>
              <a:rPr lang="it-IT" dirty="0" err="1" smtClean="0"/>
              <a:t>ones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others</a:t>
            </a:r>
            <a:r>
              <a:rPr lang="it-IT" dirty="0" smtClean="0"/>
              <a:t> are </a:t>
            </a:r>
            <a:r>
              <a:rPr lang="it-IT" dirty="0" err="1" smtClean="0"/>
              <a:t>simply</a:t>
            </a:r>
            <a:r>
              <a:rPr lang="it-IT" dirty="0" smtClean="0"/>
              <a:t> </a:t>
            </a:r>
            <a:r>
              <a:rPr lang="it-IT" dirty="0" err="1" smtClean="0"/>
              <a:t>incommensurable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Problems</a:t>
            </a:r>
            <a:r>
              <a:rPr lang="it-IT" dirty="0" smtClean="0"/>
              <a:t> </a:t>
            </a:r>
            <a:r>
              <a:rPr lang="it-IT" dirty="0" err="1" smtClean="0"/>
              <a:t>arise</a:t>
            </a:r>
            <a:r>
              <a:rPr lang="it-IT" dirty="0" smtClean="0"/>
              <a:t> with </a:t>
            </a:r>
            <a:r>
              <a:rPr lang="it-IT" dirty="0" err="1" smtClean="0"/>
              <a:t>respect</a:t>
            </a:r>
            <a:r>
              <a:rPr lang="it-IT" dirty="0" smtClean="0"/>
              <a:t> to </a:t>
            </a:r>
            <a:r>
              <a:rPr lang="it-IT" dirty="0" err="1" smtClean="0"/>
              <a:t>comparing</a:t>
            </a:r>
            <a:r>
              <a:rPr lang="it-IT" dirty="0" smtClean="0"/>
              <a:t> </a:t>
            </a:r>
            <a:r>
              <a:rPr lang="it-IT" dirty="0" err="1" smtClean="0"/>
              <a:t>values</a:t>
            </a:r>
            <a:r>
              <a:rPr lang="it-IT" dirty="0" smtClean="0"/>
              <a:t> or </a:t>
            </a:r>
            <a:r>
              <a:rPr lang="it-IT" dirty="0" err="1" smtClean="0"/>
              <a:t>asserted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; ex. </a:t>
            </a:r>
          </a:p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err="1" smtClean="0">
                <a:solidFill>
                  <a:srgbClr val="FF0000"/>
                </a:solidFill>
              </a:rPr>
              <a:t>Vague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values</a:t>
            </a:r>
            <a:r>
              <a:rPr lang="it-IT" dirty="0" smtClean="0"/>
              <a:t>: 2 </a:t>
            </a:r>
            <a:r>
              <a:rPr lang="it-IT" dirty="0" err="1" smtClean="0"/>
              <a:t>inches</a:t>
            </a:r>
            <a:r>
              <a:rPr lang="it-IT" dirty="0" smtClean="0"/>
              <a:t> are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5 cm?</a:t>
            </a:r>
          </a:p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err="1" smtClean="0">
                <a:solidFill>
                  <a:srgbClr val="FF0000"/>
                </a:solidFill>
              </a:rPr>
              <a:t>Contradictory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properties</a:t>
            </a:r>
            <a:r>
              <a:rPr lang="it-IT" dirty="0" smtClean="0"/>
              <a:t>: </a:t>
            </a:r>
          </a:p>
          <a:p>
            <a:pPr marL="0" indent="0">
              <a:buNone/>
            </a:pPr>
            <a:r>
              <a:rPr lang="it-IT" i="1" u="sng" dirty="0" err="1" smtClean="0"/>
              <a:t>Morning</a:t>
            </a:r>
            <a:r>
              <a:rPr lang="it-IT" i="1" dirty="0" smtClean="0"/>
              <a:t> Star </a:t>
            </a:r>
            <a:r>
              <a:rPr lang="it-IT" dirty="0" err="1" smtClean="0"/>
              <a:t>refers</a:t>
            </a:r>
            <a:r>
              <a:rPr lang="it-IT" dirty="0" smtClean="0"/>
              <a:t> to </a:t>
            </a:r>
            <a:r>
              <a:rPr lang="it-IT" i="1" dirty="0"/>
              <a:t>Venus-</a:t>
            </a:r>
            <a:r>
              <a:rPr lang="it-IT" dirty="0" smtClean="0"/>
              <a:t>  </a:t>
            </a:r>
          </a:p>
          <a:p>
            <a:pPr marL="0" indent="0">
              <a:buNone/>
            </a:pPr>
            <a:r>
              <a:rPr lang="it-IT" i="1" u="sng" dirty="0" err="1"/>
              <a:t>Evening</a:t>
            </a:r>
            <a:r>
              <a:rPr lang="it-IT" i="1" dirty="0" smtClean="0"/>
              <a:t> </a:t>
            </a:r>
            <a:r>
              <a:rPr lang="it-IT" i="1" dirty="0"/>
              <a:t>Star </a:t>
            </a:r>
            <a:r>
              <a:rPr lang="it-IT" dirty="0" err="1" smtClean="0"/>
              <a:t>refers</a:t>
            </a:r>
            <a:r>
              <a:rPr lang="it-IT" dirty="0" smtClean="0"/>
              <a:t> to </a:t>
            </a:r>
            <a:r>
              <a:rPr lang="it-IT" i="1" dirty="0"/>
              <a:t>Venus</a:t>
            </a:r>
            <a:r>
              <a:rPr lang="it-IT" dirty="0" smtClean="0"/>
              <a:t>; </a:t>
            </a:r>
          </a:p>
          <a:p>
            <a:pPr marL="0" indent="0">
              <a:buNone/>
            </a:pP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consider</a:t>
            </a:r>
            <a:r>
              <a:rPr lang="it-IT" dirty="0" smtClean="0"/>
              <a:t> </a:t>
            </a:r>
            <a:r>
              <a:rPr lang="it-IT" dirty="0" err="1" smtClean="0"/>
              <a:t>true</a:t>
            </a:r>
            <a:r>
              <a:rPr lang="it-IT" dirty="0" smtClean="0"/>
              <a:t> the </a:t>
            </a:r>
            <a:r>
              <a:rPr lang="it-IT" dirty="0" err="1" smtClean="0"/>
              <a:t>equality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the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stars</a:t>
            </a:r>
            <a:r>
              <a:rPr lang="it-IT" dirty="0" smtClean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93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t-IT" dirty="0" err="1" smtClean="0"/>
              <a:t>Logical</a:t>
            </a:r>
            <a:r>
              <a:rPr lang="it-IT" dirty="0" smtClean="0"/>
              <a:t> </a:t>
            </a:r>
            <a:r>
              <a:rPr lang="it-IT" dirty="0" err="1" smtClean="0"/>
              <a:t>analisys</a:t>
            </a:r>
            <a:r>
              <a:rPr lang="it-IT" dirty="0" smtClean="0"/>
              <a:t> of </a:t>
            </a:r>
            <a:r>
              <a:rPr lang="it-IT" dirty="0" err="1" smtClean="0"/>
              <a:t>identity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340768"/>
            <a:ext cx="8712968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i="1" dirty="0" err="1" smtClean="0">
                <a:solidFill>
                  <a:srgbClr val="FF0000"/>
                </a:solidFill>
              </a:rPr>
              <a:t>Inference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someone</a:t>
            </a:r>
            <a:r>
              <a:rPr lang="it-IT" dirty="0" smtClean="0"/>
              <a:t> </a:t>
            </a:r>
            <a:r>
              <a:rPr lang="it-IT" dirty="0" err="1" smtClean="0"/>
              <a:t>says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things</a:t>
            </a:r>
            <a:r>
              <a:rPr lang="it-IT" dirty="0" smtClean="0"/>
              <a:t> are the </a:t>
            </a:r>
            <a:r>
              <a:rPr lang="it-IT" dirty="0" err="1" smtClean="0"/>
              <a:t>same</a:t>
            </a:r>
            <a:r>
              <a:rPr lang="it-IT" dirty="0" smtClean="0"/>
              <a:t>, the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things</a:t>
            </a:r>
            <a:r>
              <a:rPr lang="it-IT" dirty="0" smtClean="0"/>
              <a:t> share </a:t>
            </a:r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 ;</a:t>
            </a:r>
          </a:p>
          <a:p>
            <a:pPr marL="0" indent="0">
              <a:buNone/>
            </a:pPr>
            <a:r>
              <a:rPr lang="it-IT" dirty="0" smtClean="0"/>
              <a:t>so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property</a:t>
            </a:r>
            <a:r>
              <a:rPr lang="it-IT" dirty="0" smtClean="0"/>
              <a:t> of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thing</a:t>
            </a:r>
            <a:r>
              <a:rPr lang="it-IT" dirty="0" smtClean="0"/>
              <a:t> can be </a:t>
            </a:r>
            <a:r>
              <a:rPr lang="it-IT" dirty="0" err="1" smtClean="0"/>
              <a:t>inferred</a:t>
            </a:r>
            <a:r>
              <a:rPr lang="it-IT" dirty="0" smtClean="0"/>
              <a:t> to be a </a:t>
            </a:r>
            <a:r>
              <a:rPr lang="it-IT" dirty="0" err="1" smtClean="0"/>
              <a:t>property</a:t>
            </a:r>
            <a:r>
              <a:rPr lang="it-IT" dirty="0" smtClean="0"/>
              <a:t> of the </a:t>
            </a:r>
            <a:r>
              <a:rPr lang="it-IT" dirty="0" err="1" smtClean="0"/>
              <a:t>other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question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: </a:t>
            </a:r>
          </a:p>
          <a:p>
            <a:pPr marL="0" indent="0" algn="ctr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does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such</a:t>
            </a:r>
            <a:r>
              <a:rPr lang="it-IT" b="1" i="1" dirty="0" smtClean="0">
                <a:solidFill>
                  <a:schemeClr val="accent1"/>
                </a:solidFill>
              </a:rPr>
              <a:t> a </a:t>
            </a:r>
            <a:r>
              <a:rPr lang="it-IT" b="1" i="1" dirty="0" err="1" smtClean="0">
                <a:solidFill>
                  <a:schemeClr val="accent1"/>
                </a:solidFill>
              </a:rPr>
              <a:t>definition</a:t>
            </a:r>
            <a:r>
              <a:rPr lang="it-IT" b="1" i="1" dirty="0" smtClean="0">
                <a:solidFill>
                  <a:schemeClr val="accent1"/>
                </a:solidFill>
              </a:rPr>
              <a:t> of </a:t>
            </a:r>
            <a:r>
              <a:rPr lang="it-IT" b="1" i="1" dirty="0" err="1" smtClean="0">
                <a:solidFill>
                  <a:schemeClr val="accent1"/>
                </a:solidFill>
              </a:rPr>
              <a:t>identity</a:t>
            </a:r>
            <a:r>
              <a:rPr lang="it-IT" b="1" i="1" dirty="0" smtClean="0">
                <a:solidFill>
                  <a:schemeClr val="accent1"/>
                </a:solidFill>
              </a:rPr>
              <a:t> work in </a:t>
            </a:r>
          </a:p>
          <a:p>
            <a:pPr marL="0" indent="0" algn="ctr">
              <a:buNone/>
            </a:pPr>
            <a:r>
              <a:rPr lang="it-IT" b="1" i="1" dirty="0" smtClean="0">
                <a:solidFill>
                  <a:schemeClr val="accent1"/>
                </a:solidFill>
              </a:rPr>
              <a:t>a </a:t>
            </a:r>
            <a:r>
              <a:rPr lang="it-IT" b="1" i="1" dirty="0" err="1" smtClean="0">
                <a:solidFill>
                  <a:schemeClr val="accent1"/>
                </a:solidFill>
              </a:rPr>
              <a:t>decentralized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environment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such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as</a:t>
            </a:r>
            <a:r>
              <a:rPr lang="it-IT" b="1" i="1" dirty="0" smtClean="0">
                <a:solidFill>
                  <a:schemeClr val="accent1"/>
                </a:solidFill>
              </a:rPr>
              <a:t> the Web of </a:t>
            </a:r>
            <a:r>
              <a:rPr lang="it-IT" b="1" i="1" dirty="0" err="1" smtClean="0">
                <a:solidFill>
                  <a:schemeClr val="accent1"/>
                </a:solidFill>
              </a:rPr>
              <a:t>Linked</a:t>
            </a:r>
            <a:r>
              <a:rPr lang="it-IT" b="1" i="1" dirty="0" smtClean="0">
                <a:solidFill>
                  <a:schemeClr val="accent1"/>
                </a:solidFill>
              </a:rPr>
              <a:t> Data?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real</a:t>
            </a:r>
            <a:r>
              <a:rPr lang="it-IT" dirty="0" smtClean="0"/>
              <a:t> </a:t>
            </a:r>
            <a:r>
              <a:rPr lang="it-IT" dirty="0" err="1" smtClean="0"/>
              <a:t>problem</a:t>
            </a:r>
            <a:r>
              <a:rPr lang="it-IT" dirty="0" smtClean="0"/>
              <a:t> with the use of URI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identifiers</a:t>
            </a:r>
            <a:r>
              <a:rPr lang="it-IT" dirty="0" smtClean="0"/>
              <a:t> and </a:t>
            </a:r>
            <a:r>
              <a:rPr lang="it-IT" i="1" dirty="0" err="1" smtClean="0">
                <a:solidFill>
                  <a:schemeClr val="accent1"/>
                </a:solidFill>
              </a:rPr>
              <a:t>Owl:sameAs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u="sng" dirty="0" err="1"/>
              <a:t>is</a:t>
            </a:r>
            <a:r>
              <a:rPr lang="it-IT" u="sng" dirty="0"/>
              <a:t> a </a:t>
            </a:r>
            <a:r>
              <a:rPr lang="it-IT" u="sng" dirty="0" err="1"/>
              <a:t>problem</a:t>
            </a:r>
            <a:r>
              <a:rPr lang="it-IT" u="sng" dirty="0"/>
              <a:t> </a:t>
            </a:r>
            <a:r>
              <a:rPr lang="it-IT" u="sng" dirty="0" smtClean="0"/>
              <a:t>of </a:t>
            </a:r>
            <a:r>
              <a:rPr lang="it-IT" b="1" i="1" u="sng" dirty="0" err="1" smtClean="0"/>
              <a:t>context</a:t>
            </a:r>
            <a:r>
              <a:rPr lang="it-IT" u="sng" dirty="0" smtClean="0"/>
              <a:t> and the </a:t>
            </a:r>
            <a:r>
              <a:rPr lang="it-IT" u="sng" dirty="0" err="1" smtClean="0"/>
              <a:t>implicit</a:t>
            </a:r>
            <a:r>
              <a:rPr lang="it-IT" u="sng" dirty="0" smtClean="0"/>
              <a:t> import of </a:t>
            </a:r>
            <a:r>
              <a:rPr lang="it-IT" u="sng" dirty="0" err="1" smtClean="0"/>
              <a:t>properties</a:t>
            </a:r>
            <a:r>
              <a:rPr lang="it-IT" u="sng" dirty="0" smtClean="0"/>
              <a:t>.</a:t>
            </a:r>
            <a:endParaRPr lang="it-IT" u="sng" dirty="0"/>
          </a:p>
          <a:p>
            <a:pPr marL="0" indent="0">
              <a:buNone/>
            </a:pPr>
            <a:endParaRPr lang="it-IT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40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Varieties</a:t>
            </a:r>
            <a:r>
              <a:rPr lang="it-IT" dirty="0" smtClean="0"/>
              <a:t> of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solution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the </a:t>
            </a:r>
            <a:r>
              <a:rPr lang="it-IT" dirty="0" err="1" smtClean="0">
                <a:solidFill>
                  <a:srgbClr val="00B050"/>
                </a:solidFill>
              </a:rPr>
              <a:t>agent’s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claim</a:t>
            </a:r>
            <a:r>
              <a:rPr lang="it-IT" dirty="0" smtClean="0"/>
              <a:t>, i.e.</a:t>
            </a:r>
          </a:p>
          <a:p>
            <a:pPr marL="0" indent="0">
              <a:buNone/>
            </a:pPr>
            <a:r>
              <a:rPr lang="it-IT" b="1" i="1" dirty="0" smtClean="0">
                <a:solidFill>
                  <a:schemeClr val="accent1"/>
                </a:solidFill>
              </a:rPr>
              <a:t>The statement of </a:t>
            </a:r>
            <a:r>
              <a:rPr lang="it-IT" b="1" i="1" dirty="0" err="1" smtClean="0">
                <a:solidFill>
                  <a:schemeClr val="accent1"/>
                </a:solidFill>
              </a:rPr>
              <a:t>identity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is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not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necessarily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true</a:t>
            </a:r>
            <a:r>
              <a:rPr lang="it-IT" b="1" i="1" dirty="0" smtClean="0">
                <a:solidFill>
                  <a:schemeClr val="accent1"/>
                </a:solidFill>
              </a:rPr>
              <a:t>, </a:t>
            </a:r>
            <a:r>
              <a:rPr lang="it-IT" b="1" i="1" dirty="0" err="1" smtClean="0">
                <a:solidFill>
                  <a:schemeClr val="accent1"/>
                </a:solidFill>
              </a:rPr>
              <a:t>but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u="sng" dirty="0" err="1" smtClean="0">
                <a:solidFill>
                  <a:schemeClr val="accent1"/>
                </a:solidFill>
              </a:rPr>
              <a:t>only</a:t>
            </a:r>
            <a:r>
              <a:rPr lang="it-IT" b="1" i="1" u="sng" dirty="0" smtClean="0">
                <a:solidFill>
                  <a:schemeClr val="accent1"/>
                </a:solidFill>
              </a:rPr>
              <a:t> </a:t>
            </a:r>
            <a:r>
              <a:rPr lang="it-IT" b="1" i="1" u="sng" dirty="0" err="1" smtClean="0">
                <a:solidFill>
                  <a:schemeClr val="accent1"/>
                </a:solidFill>
              </a:rPr>
              <a:t>stated</a:t>
            </a:r>
            <a:r>
              <a:rPr lang="it-IT" b="1" i="1" u="sng" dirty="0" smtClean="0">
                <a:solidFill>
                  <a:schemeClr val="accent1"/>
                </a:solidFill>
              </a:rPr>
              <a:t> </a:t>
            </a:r>
            <a:r>
              <a:rPr lang="it-IT" b="1" i="1" dirty="0" smtClean="0">
                <a:solidFill>
                  <a:schemeClr val="accent1"/>
                </a:solidFill>
              </a:rPr>
              <a:t>by a </a:t>
            </a:r>
            <a:r>
              <a:rPr lang="it-IT" b="1" i="1" dirty="0" err="1" smtClean="0">
                <a:solidFill>
                  <a:schemeClr val="accent1"/>
                </a:solidFill>
              </a:rPr>
              <a:t>particular</a:t>
            </a:r>
            <a:r>
              <a:rPr lang="it-IT" b="1" i="1" dirty="0" smtClean="0">
                <a:solidFill>
                  <a:schemeClr val="accent1"/>
                </a:solidFill>
              </a:rPr>
              <a:t> agent</a:t>
            </a:r>
          </a:p>
          <a:p>
            <a:pPr marL="0" indent="0">
              <a:buNone/>
            </a:pPr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agents 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accept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r>
              <a:rPr lang="it-IT" dirty="0" err="1" smtClean="0"/>
              <a:t>statements</a:t>
            </a:r>
            <a:r>
              <a:rPr lang="it-IT" dirty="0" smtClean="0"/>
              <a:t> and so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inferences</a:t>
            </a:r>
            <a:r>
              <a:rPr lang="it-IT" dirty="0" smtClean="0"/>
              <a:t>; </a:t>
            </a:r>
            <a:endParaRPr lang="it-IT" dirty="0" smtClean="0"/>
          </a:p>
          <a:p>
            <a:pPr marL="0" indent="0">
              <a:buNone/>
            </a:pPr>
            <a:endParaRPr lang="it-IT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1"/>
                </a:solidFill>
              </a:rPr>
              <a:t>once </a:t>
            </a:r>
            <a:r>
              <a:rPr lang="it-IT" dirty="0" smtClean="0">
                <a:solidFill>
                  <a:schemeClr val="accent1"/>
                </a:solidFill>
              </a:rPr>
              <a:t>an agent </a:t>
            </a:r>
            <a:r>
              <a:rPr lang="it-IT" dirty="0" err="1" smtClean="0">
                <a:solidFill>
                  <a:schemeClr val="accent1"/>
                </a:solidFill>
              </a:rPr>
              <a:t>accepts</a:t>
            </a:r>
            <a:r>
              <a:rPr lang="it-IT" dirty="0" smtClean="0">
                <a:solidFill>
                  <a:schemeClr val="accent1"/>
                </a:solidFill>
              </a:rPr>
              <a:t> an </a:t>
            </a:r>
            <a:r>
              <a:rPr lang="it-IT" dirty="0" err="1" smtClean="0">
                <a:solidFill>
                  <a:schemeClr val="accent1"/>
                </a:solidFill>
              </a:rPr>
              <a:t>identity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claim</a:t>
            </a:r>
            <a:r>
              <a:rPr lang="it-IT" dirty="0" smtClean="0">
                <a:solidFill>
                  <a:schemeClr val="accent1"/>
                </a:solidFill>
              </a:rPr>
              <a:t>, the agent </a:t>
            </a:r>
            <a:r>
              <a:rPr lang="it-IT" dirty="0" err="1" smtClean="0">
                <a:solidFill>
                  <a:schemeClr val="accent1"/>
                </a:solidFill>
              </a:rPr>
              <a:t>is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bound</a:t>
            </a:r>
            <a:r>
              <a:rPr lang="it-IT" dirty="0" smtClean="0">
                <a:solidFill>
                  <a:schemeClr val="accent1"/>
                </a:solidFill>
              </a:rPr>
              <a:t> to </a:t>
            </a:r>
            <a:r>
              <a:rPr lang="it-IT" dirty="0" err="1" smtClean="0">
                <a:solidFill>
                  <a:schemeClr val="accent1"/>
                </a:solidFill>
              </a:rPr>
              <a:t>all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its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valid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inferences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issue</a:t>
            </a:r>
            <a:r>
              <a:rPr lang="it-IT" dirty="0" smtClean="0"/>
              <a:t> </a:t>
            </a:r>
            <a:r>
              <a:rPr lang="it-IT" dirty="0" err="1" smtClean="0"/>
              <a:t>comes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play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agents </a:t>
            </a:r>
            <a:r>
              <a:rPr lang="it-IT" dirty="0" err="1" smtClean="0"/>
              <a:t>describe</a:t>
            </a:r>
            <a:r>
              <a:rPr lang="it-IT" dirty="0" smtClean="0"/>
              <a:t> the world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levels</a:t>
            </a:r>
            <a:r>
              <a:rPr lang="it-IT" dirty="0" smtClean="0"/>
              <a:t> of </a:t>
            </a:r>
            <a:r>
              <a:rPr lang="it-IT" dirty="0" err="1" smtClean="0"/>
              <a:t>granurality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107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964</Words>
  <Application>Microsoft Office PowerPoint</Application>
  <PresentationFormat>Presentazione su schermo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Big Data Quality Identity in Linked Data</vt:lpstr>
      <vt:lpstr>Introduction </vt:lpstr>
      <vt:lpstr>What is Identity?</vt:lpstr>
      <vt:lpstr>What is Identity on the web?</vt:lpstr>
      <vt:lpstr>Leibnitz law</vt:lpstr>
      <vt:lpstr>Different temporal spatial coordinates</vt:lpstr>
      <vt:lpstr>Theory of identity</vt:lpstr>
      <vt:lpstr>Logical analisys of identity</vt:lpstr>
      <vt:lpstr>Varieties of identity </vt:lpstr>
      <vt:lpstr>Varieties of identity </vt:lpstr>
      <vt:lpstr>Varieties of identity </vt:lpstr>
      <vt:lpstr>The similarity ontology</vt:lpstr>
      <vt:lpstr>Sub-property relationships between the properties of the  Similarity Ontology and existing properties from OWL, RDFS, and SKOS</vt:lpstr>
      <vt:lpstr>Inference (with Similarity Onotology)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Exploiting Semantics for Big Data Integration</dc:title>
  <dc:creator>Pazienza</dc:creator>
  <cp:lastModifiedBy>Pazienza</cp:lastModifiedBy>
  <cp:revision>296</cp:revision>
  <dcterms:created xsi:type="dcterms:W3CDTF">2017-09-01T11:05:39Z</dcterms:created>
  <dcterms:modified xsi:type="dcterms:W3CDTF">2017-11-22T11:57:20Z</dcterms:modified>
</cp:coreProperties>
</file>