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1" r:id="rId4"/>
    <p:sldId id="281" r:id="rId5"/>
    <p:sldId id="300" r:id="rId6"/>
    <p:sldId id="311" r:id="rId7"/>
    <p:sldId id="283" r:id="rId8"/>
    <p:sldId id="302" r:id="rId9"/>
    <p:sldId id="284" r:id="rId10"/>
    <p:sldId id="304" r:id="rId11"/>
    <p:sldId id="305" r:id="rId12"/>
    <p:sldId id="306" r:id="rId13"/>
    <p:sldId id="309" r:id="rId14"/>
    <p:sldId id="310" r:id="rId15"/>
    <p:sldId id="285" r:id="rId16"/>
    <p:sldId id="312" r:id="rId17"/>
    <p:sldId id="314" r:id="rId18"/>
    <p:sldId id="313" r:id="rId19"/>
    <p:sldId id="307" r:id="rId20"/>
    <p:sldId id="315" r:id="rId21"/>
    <p:sldId id="316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0D0"/>
    <a:srgbClr val="D75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3114"/>
  </p:normalViewPr>
  <p:slideViewPr>
    <p:cSldViewPr snapToGrid="0" snapToObjects="1">
      <p:cViewPr>
        <p:scale>
          <a:sx n="105" d="100"/>
          <a:sy n="105" d="100"/>
        </p:scale>
        <p:origin x="7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Lezione 5 – la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r>
              <a:rPr lang="it-IT" dirty="0" smtClean="0">
                <a:solidFill>
                  <a:schemeClr val="tx1"/>
                </a:solidFill>
              </a:rPr>
              <a:t> Universale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Lezione </a:t>
            </a:r>
            <a:r>
              <a:rPr lang="it-IT">
                <a:solidFill>
                  <a:schemeClr val="tx1"/>
                </a:solidFill>
              </a:rPr>
              <a:t>del </a:t>
            </a:r>
            <a:r>
              <a:rPr lang="it-IT" smtClean="0">
                <a:solidFill>
                  <a:schemeClr val="tx1"/>
                </a:solidFill>
              </a:rPr>
              <a:t>22/03/2022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2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927151" y="1368286"/>
                <a:ext cx="8915400" cy="566840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U prima che la computazione 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 smtClean="0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) abbia inizio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7151" y="1368286"/>
                <a:ext cx="8915400" cy="566840"/>
              </a:xfrm>
              <a:blipFill rotWithShape="0">
                <a:blip r:embed="rId2"/>
                <a:stretch>
                  <a:fillRect l="-478" t="-64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1241" r="21690" b="49457"/>
          <a:stretch/>
        </p:blipFill>
        <p:spPr>
          <a:xfrm>
            <a:off x="2806995" y="1839431"/>
            <a:ext cx="7155712" cy="47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2"/>
                <a:ext cx="9138776" cy="790124"/>
              </a:xfrm>
            </p:spPr>
            <p:txBody>
              <a:bodyPr>
                <a:normAutofit fontScale="92500"/>
              </a:bodyPr>
              <a:lstStyle/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La computazione U(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 smtClean="0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) procede: U ha copiato lo stato iniziale di T</a:t>
                </a:r>
                <a:r>
                  <a:rPr lang="it-IT" sz="2200" baseline="-25000" dirty="0" smtClean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su N</a:t>
                </a:r>
                <a:r>
                  <a:rPr lang="it-IT" sz="2200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, lo stato di </a:t>
                </a:r>
                <a:r>
                  <a:rPr lang="it-IT" sz="1800" dirty="0">
                    <a:solidFill>
                      <a:schemeClr val="tx1"/>
                    </a:solidFill>
                  </a:rPr>
                  <a:t>accettazione T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>
                    <a:solidFill>
                      <a:schemeClr val="tx1"/>
                    </a:solidFill>
                  </a:rPr>
                  <a:t> su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N</a:t>
                </a:r>
                <a:r>
                  <a:rPr lang="it-IT" sz="2200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, e si prepara a simulare T</a:t>
                </a:r>
                <a:r>
                  <a:rPr lang="it-IT" sz="2200" baseline="-25000" dirty="0" smtClean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(x)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2"/>
                <a:ext cx="9138776" cy="790124"/>
              </a:xfrm>
              <a:blipFill rotWithShape="0">
                <a:blip r:embed="rId2"/>
                <a:stretch>
                  <a:fillRect l="-334" t="-3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1550" r="21489" b="49458"/>
          <a:stretch/>
        </p:blipFill>
        <p:spPr>
          <a:xfrm>
            <a:off x="2457237" y="1844024"/>
            <a:ext cx="7526735" cy="499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9106878" cy="4936821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A questo punto, U ha copiato lo stato iniziale di T sul terzo nastro e lo stato di accettazione di T su quarto nastro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 smtClean="0">
                <a:solidFill>
                  <a:schemeClr val="tx1"/>
                </a:solidFill>
              </a:rPr>
              <a:t>Per </a:t>
            </a:r>
            <a:r>
              <a:rPr lang="it-IT" sz="1800" dirty="0">
                <a:solidFill>
                  <a:schemeClr val="tx1"/>
                </a:solidFill>
              </a:rPr>
              <a:t>tutta la durata della simulazione che U sta per </a:t>
            </a:r>
            <a:r>
              <a:rPr lang="it-IT" sz="1800" dirty="0" smtClean="0">
                <a:solidFill>
                  <a:schemeClr val="tx1"/>
                </a:solidFill>
              </a:rPr>
              <a:t>iniziare: 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il contenuto di N</a:t>
            </a:r>
            <a:r>
              <a:rPr lang="it-IT" sz="2000" baseline="-25000" dirty="0" smtClean="0">
                <a:solidFill>
                  <a:schemeClr val="tx1"/>
                </a:solidFill>
              </a:rPr>
              <a:t>4</a:t>
            </a:r>
            <a:r>
              <a:rPr lang="it-IT" sz="1600" dirty="0" smtClean="0">
                <a:solidFill>
                  <a:schemeClr val="tx1"/>
                </a:solidFill>
              </a:rPr>
              <a:t> non verrà mai modificato </a:t>
            </a:r>
          </a:p>
          <a:p>
            <a:pPr marL="742950" lvl="2" indent="-342900"/>
            <a:r>
              <a:rPr lang="it-IT" sz="1600" b="1" dirty="0" smtClean="0">
                <a:solidFill>
                  <a:schemeClr val="tx1"/>
                </a:solidFill>
              </a:rPr>
              <a:t>N</a:t>
            </a:r>
            <a:r>
              <a:rPr lang="it-IT" sz="2000" b="1" baseline="-25000" dirty="0" smtClean="0">
                <a:solidFill>
                  <a:schemeClr val="tx1"/>
                </a:solidFill>
              </a:rPr>
              <a:t>3</a:t>
            </a:r>
            <a:r>
              <a:rPr lang="it-IT" sz="1600" b="1" dirty="0" smtClean="0">
                <a:solidFill>
                  <a:schemeClr val="tx1"/>
                </a:solidFill>
              </a:rPr>
              <a:t> conterrà sempre lo stato in cui si troverebbe T a quel punto della simulazione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U inizia la simulazione di T(x) vera e propria: che è una ripetizione dei passi seguenti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1) U cerca la quintupla di T da eseguire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2) se ha trovato la quintupla da eseguire, allora la esegue e torna al punto 1)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3) se non ha trovato la quintupla da eseguire, allora confronta il carattere letto sul terzo nastro (lo stato in cui si troverebbe T a questo punto della computazione) con il carattere letto sul quarto nastro (lo stato di accettazione di T)</a:t>
            </a:r>
          </a:p>
          <a:p>
            <a:pPr marL="1200150" lvl="3" indent="-342900"/>
            <a:r>
              <a:rPr lang="it-IT" sz="1600" dirty="0" smtClean="0">
                <a:solidFill>
                  <a:schemeClr val="tx1"/>
                </a:solidFill>
              </a:rPr>
              <a:t>se sono uguali, allora accetta</a:t>
            </a:r>
          </a:p>
          <a:p>
            <a:pPr marL="1200150" lvl="3" indent="-342900"/>
            <a:r>
              <a:rPr lang="it-IT" sz="1600" dirty="0" smtClean="0">
                <a:solidFill>
                  <a:schemeClr val="tx1"/>
                </a:solidFill>
              </a:rPr>
              <a:t>se sono diversi, rigetta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Vediamo i punti 1) e 2) in dettaglio</a:t>
            </a:r>
          </a:p>
        </p:txBody>
      </p:sp>
    </p:spTree>
    <p:extLst>
      <p:ext uri="{BB962C8B-B14F-4D97-AF65-F5344CB8AC3E}">
        <p14:creationId xmlns:p14="http://schemas.microsoft.com/office/powerpoint/2010/main" val="128715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500348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1) U cerca la quintupla di T da eseguire: la testina su N</a:t>
            </a:r>
            <a:r>
              <a:rPr lang="it-IT" sz="2000" baseline="-25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 è posizionata sul primo carattere </a:t>
            </a:r>
            <a:r>
              <a:rPr lang="it-IT" sz="1800" dirty="0">
                <a:solidFill>
                  <a:schemeClr val="tx1"/>
                </a:solidFill>
              </a:rPr>
              <a:t>’〈’ </a:t>
            </a:r>
            <a:r>
              <a:rPr lang="it-IT" sz="1800" dirty="0" smtClean="0">
                <a:solidFill>
                  <a:schemeClr val="tx1"/>
                </a:solidFill>
              </a:rPr>
              <a:t>; U esegue i passi seguenti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1.1) muove a destra di una posizione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1.2) se legge lo stesso carattere su N</a:t>
            </a:r>
            <a:r>
              <a:rPr lang="it-IT" sz="20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e su N</a:t>
            </a:r>
            <a:r>
              <a:rPr lang="it-IT" sz="2000" baseline="-25000" dirty="0" smtClean="0">
                <a:solidFill>
                  <a:schemeClr val="tx1"/>
                </a:solidFill>
              </a:rPr>
              <a:t>3</a:t>
            </a:r>
            <a:r>
              <a:rPr lang="it-IT" sz="1600" dirty="0" smtClean="0">
                <a:solidFill>
                  <a:schemeClr val="tx1"/>
                </a:solidFill>
              </a:rPr>
              <a:t>, allora U sta scandendo una quintupla di T che inizia con lo stato in cui si troverebbe T a questo punto della computazione; in questo caso muove a destra la testina su N</a:t>
            </a:r>
            <a:r>
              <a:rPr lang="it-IT" sz="20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per posizionarla sul carattere a destra di ‘,’</a:t>
            </a:r>
          </a:p>
          <a:p>
            <a:pPr marL="1200150" lvl="3" indent="-342900"/>
            <a:r>
              <a:rPr lang="it-IT" sz="1400" dirty="0" smtClean="0">
                <a:solidFill>
                  <a:schemeClr val="tx1"/>
                </a:solidFill>
              </a:rPr>
              <a:t>1.2.1) se legge lo stesso carattere su </a:t>
            </a:r>
            <a:r>
              <a:rPr lang="it-IT" sz="1400" dirty="0">
                <a:solidFill>
                  <a:schemeClr val="tx1"/>
                </a:solidFill>
              </a:rPr>
              <a:t>N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400" dirty="0" smtClean="0">
                <a:solidFill>
                  <a:schemeClr val="tx1"/>
                </a:solidFill>
              </a:rPr>
              <a:t> e 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 smtClean="0">
                <a:solidFill>
                  <a:schemeClr val="tx1"/>
                </a:solidFill>
              </a:rPr>
              <a:t>, allora ha trovato la quintupla da eseguire e passa al punto 2)</a:t>
            </a:r>
          </a:p>
          <a:p>
            <a:pPr marL="1200150" lvl="3" indent="-342900"/>
            <a:r>
              <a:rPr lang="it-IT" sz="1400" dirty="0">
                <a:solidFill>
                  <a:schemeClr val="tx1"/>
                </a:solidFill>
              </a:rPr>
              <a:t>1.2.1) </a:t>
            </a:r>
            <a:r>
              <a:rPr lang="it-IT" sz="1400" dirty="0" smtClean="0">
                <a:solidFill>
                  <a:schemeClr val="tx1"/>
                </a:solidFill>
              </a:rPr>
              <a:t>se non </a:t>
            </a:r>
            <a:r>
              <a:rPr lang="it-IT" sz="1400" dirty="0">
                <a:solidFill>
                  <a:schemeClr val="tx1"/>
                </a:solidFill>
              </a:rPr>
              <a:t>legge lo stesso carattere su N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400" dirty="0">
                <a:solidFill>
                  <a:schemeClr val="tx1"/>
                </a:solidFill>
              </a:rPr>
              <a:t> e 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>
                <a:solidFill>
                  <a:schemeClr val="tx1"/>
                </a:solidFill>
              </a:rPr>
              <a:t>, allora </a:t>
            </a:r>
            <a:r>
              <a:rPr lang="it-IT" sz="1400" dirty="0" smtClean="0">
                <a:solidFill>
                  <a:schemeClr val="tx1"/>
                </a:solidFill>
              </a:rPr>
              <a:t>non ha </a:t>
            </a:r>
            <a:r>
              <a:rPr lang="it-IT" sz="1400" dirty="0">
                <a:solidFill>
                  <a:schemeClr val="tx1"/>
                </a:solidFill>
              </a:rPr>
              <a:t>trovato la quintupla da </a:t>
            </a:r>
            <a:r>
              <a:rPr lang="it-IT" sz="1400" dirty="0" smtClean="0">
                <a:solidFill>
                  <a:schemeClr val="tx1"/>
                </a:solidFill>
              </a:rPr>
              <a:t>eseguire: in questo caso, muove a destra la testina su </a:t>
            </a:r>
            <a:r>
              <a:rPr lang="it-IT" sz="1400" dirty="0">
                <a:solidFill>
                  <a:schemeClr val="tx1"/>
                </a:solidFill>
              </a:rPr>
              <a:t>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 smtClean="0">
                <a:solidFill>
                  <a:schemeClr val="tx1"/>
                </a:solidFill>
              </a:rPr>
              <a:t> alla ricerca del prossimo carattere </a:t>
            </a:r>
            <a:r>
              <a:rPr lang="it-IT" sz="1400" dirty="0">
                <a:solidFill>
                  <a:schemeClr val="tx1"/>
                </a:solidFill>
              </a:rPr>
              <a:t>’〈’ </a:t>
            </a:r>
            <a:r>
              <a:rPr lang="it-IT" sz="1400" dirty="0" smtClean="0">
                <a:solidFill>
                  <a:schemeClr val="tx1"/>
                </a:solidFill>
              </a:rPr>
              <a:t>: se lo trova allora torna al punto 1.1), se non lo trova allora ha scandito tutte le quintuple di T senza trovare quella da eseguire e </a:t>
            </a:r>
            <a:r>
              <a:rPr lang="it-IT" sz="1400" dirty="0">
                <a:solidFill>
                  <a:schemeClr val="tx1"/>
                </a:solidFill>
              </a:rPr>
              <a:t>passa al punto </a:t>
            </a:r>
            <a:r>
              <a:rPr lang="it-IT" sz="1400" dirty="0" smtClean="0">
                <a:solidFill>
                  <a:schemeClr val="tx1"/>
                </a:solidFill>
              </a:rPr>
              <a:t>3)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1.3) se non </a:t>
            </a:r>
            <a:r>
              <a:rPr lang="it-IT" sz="1600" dirty="0">
                <a:solidFill>
                  <a:schemeClr val="tx1"/>
                </a:solidFill>
              </a:rPr>
              <a:t>legge lo stesso carattere su </a:t>
            </a:r>
            <a:r>
              <a:rPr lang="it-IT" sz="1600" dirty="0" smtClean="0">
                <a:solidFill>
                  <a:schemeClr val="tx1"/>
                </a:solidFill>
              </a:rPr>
              <a:t>N</a:t>
            </a:r>
            <a:r>
              <a:rPr lang="it-IT" sz="20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e su N</a:t>
            </a:r>
            <a:r>
              <a:rPr lang="it-IT" sz="2000" baseline="-25000" dirty="0">
                <a:solidFill>
                  <a:schemeClr val="tx1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, allora sta scandendo una quintupla di T che </a:t>
            </a:r>
            <a:r>
              <a:rPr lang="it-IT" sz="1600" dirty="0" smtClean="0">
                <a:solidFill>
                  <a:schemeClr val="tx1"/>
                </a:solidFill>
              </a:rPr>
              <a:t>non inizia </a:t>
            </a:r>
            <a:r>
              <a:rPr lang="it-IT" sz="1600" dirty="0">
                <a:solidFill>
                  <a:schemeClr val="tx1"/>
                </a:solidFill>
              </a:rPr>
              <a:t>con lo stato in cui si troverebbe T a questo punto della computazione; in questo caso muove a destra la testina su </a:t>
            </a:r>
            <a:r>
              <a:rPr lang="it-IT" sz="1600" dirty="0" smtClean="0">
                <a:solidFill>
                  <a:schemeClr val="tx1"/>
                </a:solidFill>
              </a:rPr>
              <a:t>N</a:t>
            </a:r>
            <a:r>
              <a:rPr lang="it-IT" sz="20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alla ricerca del prossimo carattere ’〈’ : se lo trova allora torna al punto 1.1), se non lo trova allora ha scandito tutte le quintuple di T senza trovare quella da eseguire e passa al punto 3) </a:t>
            </a:r>
            <a:endParaRPr lang="it-IT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2" y="1187531"/>
                <a:ext cx="9266367" cy="5500348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2) </a:t>
                </a:r>
                <a:r>
                  <a:rPr lang="it-IT" sz="1800" dirty="0">
                    <a:solidFill>
                      <a:schemeClr val="tx1"/>
                    </a:solidFill>
                  </a:rPr>
                  <a:t>se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U ha </a:t>
                </a:r>
                <a:r>
                  <a:rPr lang="it-IT" sz="1800" dirty="0">
                    <a:solidFill>
                      <a:schemeClr val="tx1"/>
                    </a:solidFill>
                  </a:rPr>
                  <a:t>trovato la quintupla da eseguire, allora la esegue e torna al punto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1); la testina su N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è posizionata sul carattere uguale a quello letto dalla testina su N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2.1)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: ora è posizionata sul carattere che deve essere scritto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2.2) copia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 il carattere che legge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2.3)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: ora è posizionata sul carattere che corrisponde allo stato in cui T deve entrare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2.4) copia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it-IT" sz="1600" dirty="0">
                    <a:solidFill>
                      <a:schemeClr val="tx1"/>
                    </a:solidFill>
                  </a:rPr>
                  <a:t> il carattere che legge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2.5)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: ora è posizionata sul carattere che descrive il movimento della testina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2.6)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S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allora sposta a sinistra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,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‘D’ allora sposta a destra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,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F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allora non compie alcuna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azione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Riferirsi alla figura relativa alla computazione U(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 smtClean="0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e provare a simulare l’intera computazione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E studiare il paragrafo 2.6) – che quello, poi, vi chiedo!</a:t>
                </a:r>
                <a:endParaRPr lang="it-IT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2" y="1187531"/>
                <a:ext cx="9266367" cy="5500348"/>
              </a:xfrm>
              <a:blipFill rotWithShape="0">
                <a:blip r:embed="rId2"/>
                <a:stretch>
                  <a:fillRect l="-461" t="-6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7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Attenzione: abbiamo tralasciato qualche dettaglio importante circa il funzionamento di U!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Intanto, osservate che le testine sui nastri 3 e 4 non si muovono </a:t>
                </a:r>
                <a:r>
                  <a:rPr lang="it-IT" sz="1800" i="1" u="sng" dirty="0" smtClean="0">
                    <a:solidFill>
                      <a:schemeClr val="tx1"/>
                    </a:solidFill>
                  </a:rPr>
                  <a:t>mai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inoltre, dopo che nella prima cella di N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è stato scritto lo stato di accettazione della macchina “scritta” </a:t>
                </a:r>
                <a:r>
                  <a:rPr lang="it-IT" sz="1600" dirty="0">
                    <a:solidFill>
                      <a:schemeClr val="tx1"/>
                    </a:solidFill>
                  </a:rPr>
                  <a:t>su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N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, il contenuto </a:t>
                </a:r>
                <a:r>
                  <a:rPr lang="it-IT" sz="1600" dirty="0">
                    <a:solidFill>
                      <a:schemeClr val="tx1"/>
                    </a:solidFill>
                  </a:rPr>
                  <a:t>di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600" i="1" u="sng" dirty="0" smtClean="0">
                    <a:solidFill>
                      <a:schemeClr val="tx1"/>
                    </a:solidFill>
                  </a:rPr>
                  <a:t>non verrà mai più modificato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Poi, quale è l’alfabeto di U? Finora abbiamo usato l’insieme                         </a:t>
                </a:r>
                <a:r>
                  <a:rPr lang="is-IS" sz="1800" dirty="0" smtClean="0">
                    <a:solidFill>
                      <a:schemeClr val="tx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m:rPr>
                        <m:sty m:val="p"/>
                      </m:rP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{-}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 {〈 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{ 〉}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{◻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 </m:t>
                    </m:r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{ , } come alfabeto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ma ogni macchina T ha un suo insieme degli stati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Q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e un suo alfabeto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endParaRPr lang="it-IT" sz="1600" dirty="0" smtClean="0">
                  <a:solidFill>
                    <a:schemeClr val="tx1"/>
                  </a:solidFill>
                </a:endParaRP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e noi vogliamo che U sappia simulare </a:t>
                </a:r>
                <a:r>
                  <a:rPr lang="it-IT" sz="1600" b="1" i="1" u="sng" dirty="0" smtClean="0">
                    <a:solidFill>
                      <a:srgbClr val="FF0000"/>
                    </a:solidFill>
                  </a:rPr>
                  <a:t>qualunque</a:t>
                </a:r>
                <a:r>
                  <a:rPr lang="it-IT" sz="1600" dirty="0" smtClean="0"/>
                  <a:t>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macchina di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T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allora, U dovrebbe essere definita su un alfabeto infinito!!!!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Ma noi sappiamo che l’alfabeto di una macchina di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deve avere cardinalità costante (e, quindi, finita che più finita non si può!!!!)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E, allora, codifichiamo tutto in binario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E utilizziamo anche la codifica usata nella dispensa</a:t>
                </a:r>
                <a:r>
                  <a:rPr lang="is-IS" sz="1600" dirty="0" smtClean="0">
                    <a:solidFill>
                      <a:schemeClr val="tx1"/>
                    </a:solidFill>
                  </a:rPr>
                  <a:t>…</a:t>
                </a:r>
                <a:endParaRPr lang="it-IT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  <a:blipFill rotWithShape="0">
                <a:blip r:embed="rId2"/>
                <a:stretch>
                  <a:fillRect l="-479" t="-6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8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Intanto, osserviamo che, </a:t>
                </a:r>
                <a:r>
                  <a:rPr lang="is-IS" sz="1800" dirty="0" smtClean="0">
                    <a:solidFill>
                      <a:srgbClr val="3636E8"/>
                    </a:solidFill>
                  </a:rPr>
                  <a:t>senza perdita di generalità</a:t>
                </a:r>
                <a:r>
                  <a:rPr lang="it-IT" sz="1800" dirty="0" smtClean="0"/>
                  <a:t>,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possiamo assumere che sia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={0,1} (</a:t>
                </a:r>
                <a:r>
                  <a:rPr lang="is-IS" sz="1800" dirty="0">
                    <a:solidFill>
                      <a:srgbClr val="3636E8"/>
                    </a:solidFill>
                  </a:rPr>
                  <a:t>vero che lo sappiamo?!</a:t>
                </a:r>
                <a:r>
                  <a:rPr lang="it-IT" sz="1800" dirty="0">
                    <a:solidFill>
                      <a:schemeClr val="tx1"/>
                    </a:solidFill>
                  </a:rPr>
                  <a:t>)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– e con questo siamo a posto!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Poi, a </a:t>
                </a:r>
                <a:r>
                  <a:rPr lang="it-IT" sz="1800" dirty="0">
                    <a:solidFill>
                      <a:schemeClr val="tx1"/>
                    </a:solidFill>
                  </a:rPr>
                  <a:t>pag. 11 della dispensa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2, viene descritta </a:t>
                </a:r>
                <a:r>
                  <a:rPr lang="it-IT" sz="1800" dirty="0">
                    <a:solidFill>
                      <a:schemeClr val="tx1"/>
                    </a:solidFill>
                  </a:rPr>
                  <a:t>una macchina di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T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con alfabeto {0,1} 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insieme degli stati </a:t>
                </a:r>
                <a:r>
                  <a:rPr lang="el-GR" dirty="0">
                    <a:solidFill>
                      <a:schemeClr val="tx1"/>
                    </a:solidFill>
                  </a:rPr>
                  <a:t>Q</a:t>
                </a:r>
                <a:r>
                  <a:rPr lang="el-GR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l-GR" i="1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= {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ω</a:t>
                </a:r>
                <a:r>
                  <a:rPr lang="el-GR" sz="20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,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...,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ω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k-1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} </a:t>
                </a:r>
                <a:r>
                  <a:rPr lang="it-IT" dirty="0">
                    <a:solidFill>
                      <a:schemeClr val="tx1"/>
                    </a:solidFill>
                  </a:rPr>
                  <a:t>, con stato iniziale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el-GR" sz="18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it-IT" dirty="0">
                    <a:solidFill>
                      <a:schemeClr val="tx1"/>
                    </a:solidFill>
                  </a:rPr>
                  <a:t>, stato di accettazione</a:t>
                </a:r>
                <a:r>
                  <a:rPr lang="el-GR" dirty="0">
                    <a:solidFill>
                      <a:schemeClr val="tx1"/>
                    </a:solidFill>
                  </a:rPr>
                  <a:t> ω</a:t>
                </a:r>
                <a:r>
                  <a:rPr lang="it-IT" sz="18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dirty="0">
                    <a:solidFill>
                      <a:schemeClr val="tx1"/>
                    </a:solidFill>
                  </a:rPr>
                  <a:t>, e stato di rigetto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it-IT" sz="18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it-IT" sz="1800" dirty="0">
                    <a:solidFill>
                      <a:schemeClr val="tx1"/>
                    </a:solidFill>
                  </a:rPr>
                  <a:t>– osservate: |Q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it-IT" sz="1800" dirty="0">
                    <a:solidFill>
                      <a:schemeClr val="tx1"/>
                    </a:solidFill>
                  </a:rPr>
                  <a:t>|=k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insieme delle quintuple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i="1" dirty="0">
                    <a:solidFill>
                      <a:schemeClr val="tx1"/>
                    </a:solidFill>
                  </a:rPr>
                  <a:t> </a:t>
                </a:r>
                <a:r>
                  <a:rPr lang="it-IT" dirty="0">
                    <a:solidFill>
                      <a:schemeClr val="tx1"/>
                    </a:solidFill>
                  </a:rPr>
                  <a:t>= {p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dirty="0">
                    <a:solidFill>
                      <a:schemeClr val="tx1"/>
                    </a:solidFill>
                  </a:rPr>
                  <a:t>,...,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h</a:t>
                </a:r>
                <a:r>
                  <a:rPr lang="it-IT" dirty="0">
                    <a:solidFill>
                      <a:schemeClr val="tx1"/>
                    </a:solidFill>
                  </a:rPr>
                  <a:t>} , dove la sua </a:t>
                </a:r>
                <a:r>
                  <a:rPr lang="it-IT" i="1" dirty="0">
                    <a:solidFill>
                      <a:schemeClr val="tx1"/>
                    </a:solidFill>
                  </a:rPr>
                  <a:t>i</a:t>
                </a:r>
                <a:r>
                  <a:rPr lang="it-IT" dirty="0">
                    <a:solidFill>
                      <a:schemeClr val="tx1"/>
                    </a:solidFill>
                  </a:rPr>
                  <a:t>-esima quintupla è             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it-IT" sz="2000" i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it-IT" dirty="0">
                    <a:solidFill>
                      <a:schemeClr val="tx1"/>
                    </a:solidFill>
                  </a:rPr>
                  <a:t>= ⟨ ω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i1</a:t>
                </a:r>
                <a:r>
                  <a:rPr lang="it-IT" dirty="0">
                    <a:solidFill>
                      <a:schemeClr val="tx1"/>
                    </a:solidFill>
                  </a:rPr>
                  <a:t> ,b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i1</a:t>
                </a:r>
                <a:r>
                  <a:rPr lang="it-IT" dirty="0">
                    <a:solidFill>
                      <a:schemeClr val="tx1"/>
                    </a:solidFill>
                  </a:rPr>
                  <a:t> , </a:t>
                </a:r>
                <a:r>
                  <a:rPr lang="it-IT" i="1" dirty="0">
                    <a:solidFill>
                      <a:schemeClr val="tx1"/>
                    </a:solidFill>
                  </a:rPr>
                  <a:t>b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i2</a:t>
                </a:r>
                <a:r>
                  <a:rPr lang="it-IT" dirty="0">
                    <a:solidFill>
                      <a:schemeClr val="tx1"/>
                    </a:solidFill>
                  </a:rPr>
                  <a:t> , ω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i2</a:t>
                </a:r>
                <a:r>
                  <a:rPr lang="it-IT" dirty="0">
                    <a:solidFill>
                      <a:schemeClr val="tx1"/>
                    </a:solidFill>
                  </a:rPr>
                  <a:t> , m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it-IT" i="1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⟩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mediante la seguente parolona </a:t>
                </a:r>
                <a:r>
                  <a:rPr lang="cs-CZ" sz="1800" dirty="0" err="1">
                    <a:solidFill>
                      <a:schemeClr val="tx1"/>
                    </a:solidFill>
                  </a:rPr>
                  <a:t>ρ</a:t>
                </a:r>
                <a:r>
                  <a:rPr lang="cs-CZ" sz="18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sz="18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18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i cui caratteri appartengono all’alfabeto  </a:t>
                </a:r>
                <a:r>
                  <a:rPr lang="is-IS" sz="1800" dirty="0" smtClean="0">
                    <a:solidFill>
                      <a:schemeClr val="tx1"/>
                    </a:solidFill>
                  </a:rPr>
                  <a:t>Q</a:t>
                </a:r>
                <a:r>
                  <a:rPr lang="is-IS" sz="1800" baseline="-25000" dirty="0" smtClean="0">
                    <a:solidFill>
                      <a:schemeClr val="tx1"/>
                    </a:solidFill>
                  </a:rPr>
                  <a:t>T</a:t>
                </a:r>
                <a:r>
                  <a:rPr lang="is-I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{0, 1</a:t>
                </a:r>
                <a:r>
                  <a:rPr lang="it-IT" sz="1800" dirty="0">
                    <a:solidFill>
                      <a:schemeClr val="tx1"/>
                    </a:solidFill>
                  </a:rPr>
                  <a:t>,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cs-CZ" sz="2400" dirty="0" smtClean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, </a:t>
                </a:r>
                <a:r>
                  <a:rPr lang="cs-CZ" sz="2400" dirty="0">
                    <a:solidFill>
                      <a:schemeClr val="tx1"/>
                    </a:solidFill>
                  </a:rPr>
                  <a:t>⊗</a:t>
                </a:r>
                <a:r>
                  <a:rPr lang="cs-CZ" sz="1800" dirty="0">
                    <a:solidFill>
                      <a:schemeClr val="tx1"/>
                    </a:solidFill>
                  </a:rPr>
                  <a:t>, −, f</a:t>
                </a:r>
                <a:r>
                  <a:rPr lang="cs-CZ" sz="1800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1800" dirty="0">
                    <a:solidFill>
                      <a:schemeClr val="tx1"/>
                    </a:solidFill>
                  </a:rPr>
                  <a:t>, s, d </a:t>
                </a:r>
                <a:r>
                  <a:rPr lang="cs-CZ" sz="1800" dirty="0" smtClean="0">
                    <a:solidFill>
                      <a:schemeClr val="tx1"/>
                    </a:solidFill>
                  </a:rPr>
                  <a:t>}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2" indent="-342900"/>
                <a:r>
                  <a:rPr lang="cs-CZ" dirty="0" err="1">
                    <a:solidFill>
                      <a:schemeClr val="tx1"/>
                    </a:solidFill>
                  </a:rPr>
                  <a:t>ρ</a:t>
                </a:r>
                <a:r>
                  <a:rPr lang="cs-CZ" sz="16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=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el-GR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⊗</a:t>
                </a:r>
                <a:r>
                  <a:rPr lang="cs-CZ" sz="16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12</a:t>
                </a:r>
                <a:r>
                  <a:rPr lang="cs-CZ" dirty="0">
                    <a:solidFill>
                      <a:schemeClr val="tx1"/>
                    </a:solidFill>
                  </a:rPr>
                  <a:t> − m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dirty="0">
                    <a:solidFill>
                      <a:schemeClr val="tx1"/>
                    </a:solidFill>
                  </a:rPr>
                  <a:t>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22</a:t>
                </a:r>
                <a:r>
                  <a:rPr lang="cs-CZ" dirty="0">
                    <a:solidFill>
                      <a:schemeClr val="tx1"/>
                    </a:solidFill>
                  </a:rPr>
                  <a:t> − m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...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cs-CZ" dirty="0">
                    <a:solidFill>
                      <a:schemeClr val="tx1"/>
                    </a:solidFill>
                  </a:rPr>
                  <a:t> − </a:t>
                </a:r>
                <a:r>
                  <a:rPr lang="cs-CZ" dirty="0" err="1">
                    <a:solidFill>
                      <a:schemeClr val="tx1"/>
                    </a:solidFill>
                  </a:rPr>
                  <a:t>m</a:t>
                </a:r>
                <a:r>
                  <a:rPr lang="cs-CZ" sz="1600" baseline="-25000" dirty="0" err="1">
                    <a:solidFill>
                      <a:schemeClr val="tx1"/>
                    </a:solidFill>
                  </a:rPr>
                  <a:t>h</a:t>
                </a:r>
                <a:r>
                  <a:rPr lang="cs-CZ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⊕</a:t>
                </a:r>
                <a:endParaRPr lang="it-IT" sz="2000" dirty="0" smtClean="0">
                  <a:solidFill>
                    <a:schemeClr val="tx1"/>
                  </a:solidFill>
                </a:endParaRP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rispetto alla nostra rappresentazione, in </a:t>
                </a:r>
                <a:r>
                  <a:rPr lang="cs-CZ" sz="1600" dirty="0" err="1" smtClean="0">
                    <a:solidFill>
                      <a:schemeClr val="tx1"/>
                    </a:solidFill>
                  </a:rPr>
                  <a:t>ρ</a:t>
                </a:r>
                <a:r>
                  <a:rPr lang="cs-CZ" sz="1600" baseline="-25000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cs-CZ" sz="16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cs-CZ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abbiamo il carattere ’-’ al posto di ’,’, il carattere ‘</a:t>
                </a:r>
                <a:r>
                  <a:rPr lang="cs-CZ" sz="2400" dirty="0" smtClean="0">
                    <a:solidFill>
                      <a:schemeClr val="tx1"/>
                    </a:solidFill>
                  </a:rPr>
                  <a:t>⊗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’ per segnalare l’inizio dell’insieme delle quintuple, e il carattere ‘</a:t>
                </a:r>
                <a:r>
                  <a:rPr lang="cs-CZ" sz="1800" dirty="0">
                    <a:solidFill>
                      <a:schemeClr val="tx1"/>
                    </a:solidFill>
                  </a:rPr>
                  <a:t>⊕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’ per separare due quintuple e per terminare la parolona</a:t>
                </a:r>
              </a:p>
              <a:p>
                <a:pPr marL="342900" lvl="1" indent="-342900"/>
                <a:endParaRPr lang="it-IT" sz="1800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  <a:blipFill rotWithShape="0">
                <a:blip r:embed="rId2"/>
                <a:stretch>
                  <a:fillRect l="-479" t="-669" r="-2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468449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Dunque, l’alfabeto usato per rappresentare </a:t>
            </a:r>
            <a:r>
              <a:rPr lang="cs-CZ" sz="1800" dirty="0" err="1">
                <a:solidFill>
                  <a:schemeClr val="tx1"/>
                </a:solidFill>
              </a:rPr>
              <a:t>ρ</a:t>
            </a:r>
            <a:r>
              <a:rPr lang="cs-CZ" sz="1800" baseline="-25000" dirty="0" err="1">
                <a:solidFill>
                  <a:schemeClr val="tx1"/>
                </a:solidFill>
              </a:rPr>
              <a:t>T</a:t>
            </a:r>
            <a:r>
              <a:rPr lang="it-IT" sz="1800" dirty="0" smtClean="0">
                <a:solidFill>
                  <a:schemeClr val="tx1"/>
                </a:solidFill>
              </a:rPr>
              <a:t> contiene </a:t>
            </a:r>
            <a:r>
              <a:rPr lang="is-IS" sz="1800" dirty="0" smtClean="0">
                <a:solidFill>
                  <a:schemeClr val="tx1"/>
                </a:solidFill>
              </a:rPr>
              <a:t>Q</a:t>
            </a:r>
            <a:r>
              <a:rPr lang="is-IS" sz="1800" baseline="-25000" dirty="0" smtClean="0">
                <a:solidFill>
                  <a:schemeClr val="tx1"/>
                </a:solidFill>
              </a:rPr>
              <a:t>T</a:t>
            </a:r>
            <a:r>
              <a:rPr lang="is-IS" sz="1800" dirty="0" smtClean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ma ogni macchina T ha un suo insieme degli stati Q</a:t>
            </a:r>
            <a:r>
              <a:rPr lang="it-IT" sz="1600" baseline="-25000" dirty="0" smtClean="0">
                <a:solidFill>
                  <a:schemeClr val="tx1"/>
                </a:solidFill>
              </a:rPr>
              <a:t>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e </a:t>
            </a:r>
            <a:r>
              <a:rPr lang="it-IT" sz="1600" dirty="0">
                <a:solidFill>
                  <a:schemeClr val="tx1"/>
                </a:solidFill>
              </a:rPr>
              <a:t>noi vogliamo che U sappia simulare </a:t>
            </a:r>
            <a:r>
              <a:rPr lang="it-IT" sz="1600" b="1" i="1" u="sng" dirty="0">
                <a:solidFill>
                  <a:srgbClr val="FF0000"/>
                </a:solidFill>
              </a:rPr>
              <a:t>qualunque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/>
                </a:solidFill>
              </a:rPr>
              <a:t>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T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allora, U dovrebbe essere definita su un alfabeto infinito!!!!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Ma noi sappiamo che l’alfabeto di una 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deve avere cardinalità costante (e, quindi, finita che più finita non si può!!!!)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E, allora, codifichiamo </a:t>
            </a:r>
            <a:r>
              <a:rPr lang="it-IT" sz="1600" dirty="0" smtClean="0">
                <a:solidFill>
                  <a:schemeClr val="tx1"/>
                </a:solidFill>
              </a:rPr>
              <a:t>Q</a:t>
            </a:r>
            <a:r>
              <a:rPr lang="it-IT" sz="1600" baseline="-25000" dirty="0" smtClean="0">
                <a:solidFill>
                  <a:schemeClr val="tx1"/>
                </a:solidFill>
              </a:rPr>
              <a:t>T</a:t>
            </a:r>
            <a:r>
              <a:rPr lang="it-IT" sz="1600" dirty="0" smtClean="0">
                <a:solidFill>
                  <a:schemeClr val="tx1"/>
                </a:solidFill>
              </a:rPr>
              <a:t> in </a:t>
            </a:r>
            <a:r>
              <a:rPr lang="it-IT" sz="1600" dirty="0">
                <a:solidFill>
                  <a:schemeClr val="tx1"/>
                </a:solidFill>
              </a:rPr>
              <a:t>binario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 pag</a:t>
            </a:r>
            <a:r>
              <a:rPr lang="it-IT" dirty="0">
                <a:solidFill>
                  <a:schemeClr val="tx1"/>
                </a:solidFill>
              </a:rPr>
              <a:t>. 13 </a:t>
            </a:r>
            <a:r>
              <a:rPr lang="it-IT" dirty="0" smtClean="0">
                <a:solidFill>
                  <a:schemeClr val="tx1"/>
                </a:solidFill>
              </a:rPr>
              <a:t>vene introdotta </a:t>
            </a:r>
            <a:r>
              <a:rPr lang="it-IT" dirty="0">
                <a:solidFill>
                  <a:schemeClr val="tx1"/>
                </a:solidFill>
              </a:rPr>
              <a:t>una codifica binaria 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 dell’insieme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degli stati di </a:t>
            </a:r>
            <a:r>
              <a:rPr lang="it-IT" dirty="0" smtClean="0">
                <a:solidFill>
                  <a:schemeClr val="tx1"/>
                </a:solidFill>
              </a:rPr>
              <a:t>T – invece di usare quella codifica ve ne propongo qui una più semplice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baseline="300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  </a:t>
            </a:r>
            <a:r>
              <a:rPr lang="is-IS" dirty="0">
                <a:solidFill>
                  <a:schemeClr val="tx1"/>
                </a:solidFill>
              </a:rPr>
              <a:t>→ </a:t>
            </a:r>
            <a:r>
              <a:rPr lang="it-IT" dirty="0">
                <a:solidFill>
                  <a:schemeClr val="tx1"/>
                </a:solidFill>
              </a:rPr>
              <a:t>{ 0,1 }</a:t>
            </a:r>
            <a:r>
              <a:rPr lang="it-IT" sz="2000" baseline="30000" dirty="0">
                <a:solidFill>
                  <a:schemeClr val="tx1"/>
                </a:solidFill>
              </a:rPr>
              <a:t>k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s-IS" dirty="0">
                <a:solidFill>
                  <a:schemeClr val="tx1"/>
                </a:solidFill>
              </a:rPr>
              <a:t>ossia, la codifica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s-IS" dirty="0">
                <a:solidFill>
                  <a:schemeClr val="tx1"/>
                </a:solidFill>
              </a:rPr>
              <a:t> rappresenta uno stato di T mediante una parola di k bit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sz="1800" baseline="-25000" dirty="0">
                <a:solidFill>
                  <a:schemeClr val="tx1"/>
                </a:solidFill>
              </a:rPr>
              <a:t>i</a:t>
            </a:r>
            <a:r>
              <a:rPr lang="it-IT" dirty="0">
                <a:solidFill>
                  <a:schemeClr val="tx1"/>
                </a:solidFill>
              </a:rPr>
              <a:t>) è la parola che ha un 1 in posizione i+1 e 0 altrove – esempio: se k=4,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)=1000,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)=0100,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)=0010,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)=0001 </a:t>
            </a:r>
          </a:p>
          <a:p>
            <a:r>
              <a:rPr lang="it-IT" dirty="0">
                <a:solidFill>
                  <a:schemeClr val="tx1"/>
                </a:solidFill>
              </a:rPr>
              <a:t>a questo punto, rappresentiamo T mediante la seguente parolona nell’alfabeto </a:t>
            </a:r>
            <a:r>
              <a:rPr lang="cs-CZ" dirty="0" smtClean="0">
                <a:solidFill>
                  <a:schemeClr val="tx1"/>
                </a:solidFill>
              </a:rPr>
              <a:t>Σ</a:t>
            </a:r>
            <a:r>
              <a:rPr lang="cs-CZ" sz="2000" baseline="-25000" dirty="0" smtClean="0">
                <a:solidFill>
                  <a:schemeClr val="tx1"/>
                </a:solidFill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{0, 1, </a:t>
            </a:r>
            <a:r>
              <a:rPr lang="cs-CZ" sz="2400" dirty="0">
                <a:solidFill>
                  <a:schemeClr val="tx1"/>
                </a:solidFill>
              </a:rPr>
              <a:t>⊕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sz="2400" dirty="0">
                <a:solidFill>
                  <a:schemeClr val="tx1"/>
                </a:solidFill>
              </a:rPr>
              <a:t>⊗</a:t>
            </a:r>
            <a:r>
              <a:rPr lang="cs-CZ" dirty="0">
                <a:solidFill>
                  <a:schemeClr val="tx1"/>
                </a:solidFill>
              </a:rPr>
              <a:t>, −, 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, s, d} :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cs-CZ" sz="2000" baseline="-25000" dirty="0">
                <a:solidFill>
                  <a:schemeClr val="tx1"/>
                </a:solidFill>
              </a:rPr>
              <a:t>T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el-GR" sz="1800" baseline="-25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) -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 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sz="2400" dirty="0">
                <a:solidFill>
                  <a:schemeClr val="tx1"/>
                </a:solidFill>
              </a:rPr>
              <a:t>⊗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11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− m</a:t>
            </a:r>
            <a:r>
              <a:rPr lang="cs-CZ" sz="2000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⊕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21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21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22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22</a:t>
            </a:r>
            <a:r>
              <a:rPr lang="cs-CZ" dirty="0">
                <a:solidFill>
                  <a:schemeClr val="tx1"/>
                </a:solidFill>
              </a:rPr>
              <a:t>) − m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⊕ </a:t>
            </a:r>
            <a:r>
              <a:rPr lang="cs-CZ" dirty="0">
                <a:solidFill>
                  <a:schemeClr val="tx1"/>
                </a:solidFill>
              </a:rPr>
              <a:t>... </a:t>
            </a:r>
            <a:r>
              <a:rPr lang="cs-CZ" sz="2400" dirty="0">
                <a:solidFill>
                  <a:schemeClr val="tx1"/>
                </a:solidFill>
              </a:rPr>
              <a:t>⊕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h1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h1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h2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h2</a:t>
            </a:r>
            <a:r>
              <a:rPr lang="cs-CZ" dirty="0">
                <a:solidFill>
                  <a:schemeClr val="tx1"/>
                </a:solidFill>
              </a:rPr>
              <a:t>) −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sz="2000" baseline="-25000" dirty="0" err="1">
                <a:solidFill>
                  <a:schemeClr val="tx1"/>
                </a:solidFill>
              </a:rPr>
              <a:t>h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⊕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468449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Quello che cambia, a questo punto, rispetto alla descrizione di U che abbiamo appena visto è la gestione del passo 1.2):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1.2) </a:t>
            </a:r>
            <a:r>
              <a:rPr lang="it-IT" sz="1600" dirty="0">
                <a:solidFill>
                  <a:srgbClr val="D75EC7"/>
                </a:solidFill>
              </a:rPr>
              <a:t>se </a:t>
            </a:r>
            <a:r>
              <a:rPr lang="it-IT" sz="1600" dirty="0" smtClean="0">
                <a:solidFill>
                  <a:srgbClr val="D75EC7"/>
                </a:solidFill>
              </a:rPr>
              <a:t>U legge </a:t>
            </a:r>
            <a:r>
              <a:rPr lang="it-IT" sz="1600" dirty="0">
                <a:solidFill>
                  <a:srgbClr val="D75EC7"/>
                </a:solidFill>
              </a:rPr>
              <a:t>lo stesso carattere su N</a:t>
            </a:r>
            <a:r>
              <a:rPr lang="it-IT" sz="2000" baseline="-25000" dirty="0">
                <a:solidFill>
                  <a:srgbClr val="D75EC7"/>
                </a:solidFill>
              </a:rPr>
              <a:t>1</a:t>
            </a:r>
            <a:r>
              <a:rPr lang="it-IT" sz="1600" dirty="0">
                <a:solidFill>
                  <a:srgbClr val="D75EC7"/>
                </a:solidFill>
              </a:rPr>
              <a:t> e su N</a:t>
            </a:r>
            <a:r>
              <a:rPr lang="it-IT" sz="2000" baseline="-25000" dirty="0">
                <a:solidFill>
                  <a:srgbClr val="D75EC7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, allora sta scandendo una quintupla di T che inizia con lo stato in cui si troverebbe T a questo punto della computazione; in questo caso muove a destra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per posizionarla sul carattere a destra di ‘,’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Adesso, su </a:t>
            </a:r>
            <a:r>
              <a:rPr lang="it-IT" dirty="0">
                <a:solidFill>
                  <a:schemeClr val="tx1"/>
                </a:solidFill>
              </a:rPr>
              <a:t>N</a:t>
            </a:r>
            <a:r>
              <a:rPr lang="it-IT" sz="2400" baseline="-25000" dirty="0">
                <a:solidFill>
                  <a:schemeClr val="tx1"/>
                </a:solidFill>
              </a:rPr>
              <a:t>3</a:t>
            </a:r>
            <a:r>
              <a:rPr lang="it-IT" dirty="0" smtClean="0">
                <a:solidFill>
                  <a:schemeClr val="tx1"/>
                </a:solidFill>
              </a:rPr>
              <a:t> non è scritto un singolo carattere, ma una parola di k bit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perché, naturalmente</a:t>
            </a:r>
            <a:r>
              <a:rPr lang="it-IT" dirty="0">
                <a:solidFill>
                  <a:schemeClr val="tx1"/>
                </a:solidFill>
              </a:rPr>
              <a:t>, all’inizio della computazione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sul terzo </a:t>
            </a:r>
            <a:r>
              <a:rPr lang="it-IT" dirty="0" smtClean="0">
                <a:solidFill>
                  <a:schemeClr val="tx1"/>
                </a:solidFill>
              </a:rPr>
              <a:t>nastro </a:t>
            </a:r>
            <a:r>
              <a:rPr lang="it-IT" dirty="0">
                <a:solidFill>
                  <a:schemeClr val="tx1"/>
                </a:solidFill>
              </a:rPr>
              <a:t>U </a:t>
            </a:r>
            <a:r>
              <a:rPr lang="it-IT" dirty="0" smtClean="0">
                <a:solidFill>
                  <a:schemeClr val="tx1"/>
                </a:solidFill>
              </a:rPr>
              <a:t>ha copiato non “lo </a:t>
            </a:r>
            <a:r>
              <a:rPr lang="it-IT" dirty="0">
                <a:solidFill>
                  <a:schemeClr val="tx1"/>
                </a:solidFill>
              </a:rPr>
              <a:t>stato </a:t>
            </a:r>
            <a:r>
              <a:rPr lang="it-IT" dirty="0" smtClean="0">
                <a:solidFill>
                  <a:schemeClr val="tx1"/>
                </a:solidFill>
              </a:rPr>
              <a:t>iniziale” </a:t>
            </a:r>
            <a:r>
              <a:rPr lang="it-IT" dirty="0">
                <a:solidFill>
                  <a:schemeClr val="tx1"/>
                </a:solidFill>
              </a:rPr>
              <a:t>di T </a:t>
            </a:r>
            <a:r>
              <a:rPr lang="it-IT" dirty="0" smtClean="0">
                <a:solidFill>
                  <a:schemeClr val="tx1"/>
                </a:solidFill>
              </a:rPr>
              <a:t>ma i k bit che codificano </a:t>
            </a:r>
            <a:r>
              <a:rPr lang="it-IT" dirty="0">
                <a:solidFill>
                  <a:schemeClr val="tx1"/>
                </a:solidFill>
              </a:rPr>
              <a:t>lo stato </a:t>
            </a:r>
            <a:r>
              <a:rPr lang="it-IT" dirty="0" smtClean="0">
                <a:solidFill>
                  <a:schemeClr val="tx1"/>
                </a:solidFill>
              </a:rPr>
              <a:t>iniziale </a:t>
            </a:r>
            <a:r>
              <a:rPr lang="it-IT" dirty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T – </a:t>
            </a:r>
            <a:r>
              <a:rPr lang="it-IT" dirty="0">
                <a:solidFill>
                  <a:schemeClr val="tx1"/>
                </a:solidFill>
              </a:rPr>
              <a:t>che, </a:t>
            </a:r>
            <a:r>
              <a:rPr lang="it-IT" dirty="0" smtClean="0">
                <a:solidFill>
                  <a:schemeClr val="tx1"/>
                </a:solidFill>
              </a:rPr>
              <a:t>in questo caso, sono i primi k bit di </a:t>
            </a:r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it-IT" sz="2000" baseline="-25000" dirty="0" smtClean="0">
                <a:solidFill>
                  <a:schemeClr val="tx1"/>
                </a:solidFill>
              </a:rPr>
              <a:t>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Perciò, “</a:t>
            </a:r>
            <a:r>
              <a:rPr lang="it-IT" dirty="0" smtClean="0">
                <a:solidFill>
                  <a:srgbClr val="D75EC7"/>
                </a:solidFill>
              </a:rPr>
              <a:t>se U </a:t>
            </a:r>
            <a:r>
              <a:rPr lang="it-IT" dirty="0">
                <a:solidFill>
                  <a:srgbClr val="D75EC7"/>
                </a:solidFill>
              </a:rPr>
              <a:t>legge lo stesso carattere su N</a:t>
            </a:r>
            <a:r>
              <a:rPr lang="it-IT" sz="2400" baseline="-25000" dirty="0">
                <a:solidFill>
                  <a:srgbClr val="D75EC7"/>
                </a:solidFill>
              </a:rPr>
              <a:t>1</a:t>
            </a:r>
            <a:r>
              <a:rPr lang="it-IT" dirty="0">
                <a:solidFill>
                  <a:srgbClr val="D75EC7"/>
                </a:solidFill>
              </a:rPr>
              <a:t> e su </a:t>
            </a:r>
            <a:r>
              <a:rPr lang="it-IT" dirty="0" smtClean="0">
                <a:solidFill>
                  <a:srgbClr val="D75EC7"/>
                </a:solidFill>
              </a:rPr>
              <a:t>N</a:t>
            </a:r>
            <a:r>
              <a:rPr lang="it-IT" sz="2400" baseline="-25000" dirty="0" smtClean="0">
                <a:solidFill>
                  <a:srgbClr val="D75EC7"/>
                </a:solidFill>
              </a:rPr>
              <a:t>3</a:t>
            </a:r>
            <a:r>
              <a:rPr lang="it-IT" dirty="0" smtClean="0">
                <a:solidFill>
                  <a:schemeClr val="tx1"/>
                </a:solidFill>
              </a:rPr>
              <a:t>”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diventa ora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“</a:t>
            </a:r>
            <a:r>
              <a:rPr lang="it-IT" dirty="0" smtClean="0">
                <a:solidFill>
                  <a:srgbClr val="1830D0"/>
                </a:solidFill>
              </a:rPr>
              <a:t>se la sequenza di k bit sul nastro </a:t>
            </a:r>
            <a:r>
              <a:rPr lang="it-IT" dirty="0">
                <a:solidFill>
                  <a:srgbClr val="1830D0"/>
                </a:solidFill>
              </a:rPr>
              <a:t>N</a:t>
            </a:r>
            <a:r>
              <a:rPr lang="it-IT" sz="2400" baseline="-25000" dirty="0">
                <a:solidFill>
                  <a:srgbClr val="1830D0"/>
                </a:solidFill>
              </a:rPr>
              <a:t>1</a:t>
            </a:r>
            <a:r>
              <a:rPr lang="it-IT" dirty="0" smtClean="0">
                <a:solidFill>
                  <a:srgbClr val="1830D0"/>
                </a:solidFill>
              </a:rPr>
              <a:t> che inizia dal punto in cui è posizionata la testina coincide con la sequenza di k bit sul nastro N</a:t>
            </a:r>
            <a:r>
              <a:rPr lang="it-IT" sz="2400" baseline="-25000" dirty="0" smtClean="0">
                <a:solidFill>
                  <a:srgbClr val="1830D0"/>
                </a:solidFill>
              </a:rPr>
              <a:t>3</a:t>
            </a:r>
            <a:r>
              <a:rPr lang="it-IT" dirty="0" smtClean="0"/>
              <a:t>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quella che prima era una quintupla, deve essere ora trasformata in un insieme di quintuple che permettono di eseguire k </a:t>
            </a:r>
            <a:r>
              <a:rPr lang="it-IT" dirty="0" smtClean="0">
                <a:solidFill>
                  <a:schemeClr val="tx1"/>
                </a:solidFill>
              </a:rPr>
              <a:t>confronti</a:t>
            </a:r>
          </a:p>
        </p:txBody>
      </p:sp>
    </p:spTree>
    <p:extLst>
      <p:ext uri="{BB962C8B-B14F-4D97-AF65-F5344CB8AC3E}">
        <p14:creationId xmlns:p14="http://schemas.microsoft.com/office/powerpoint/2010/main" val="1984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2"/>
            <a:ext cx="8915400" cy="5404654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La descrizione </a:t>
            </a:r>
            <a:r>
              <a:rPr lang="it-IT" sz="1800" b="1" dirty="0" smtClean="0">
                <a:solidFill>
                  <a:srgbClr val="FF0000"/>
                </a:solidFill>
              </a:rPr>
              <a:t>completa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della macchina U che lavora con questa </a:t>
            </a:r>
            <a:r>
              <a:rPr lang="it-IT" sz="1800" dirty="0">
                <a:solidFill>
                  <a:schemeClr val="tx1"/>
                </a:solidFill>
              </a:rPr>
              <a:t>codifica </a:t>
            </a:r>
            <a:r>
              <a:rPr lang="it-IT" sz="1800" dirty="0" smtClean="0">
                <a:solidFill>
                  <a:schemeClr val="tx1"/>
                </a:solidFill>
              </a:rPr>
              <a:t>binaria (che </a:t>
            </a:r>
            <a:r>
              <a:rPr lang="it-IT" sz="1800" dirty="0">
                <a:solidFill>
                  <a:schemeClr val="tx1"/>
                </a:solidFill>
              </a:rPr>
              <a:t>è un lavoraccio tecnico) la trovate nel paragrafo 2.6. E la studiate!!!! Perché ci servirà anche più avanti!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Un’ultima questione: e se, putacaso, la parola scritta sul primo nastro di U non corrisponde alla descrizione di una macchina di </a:t>
            </a:r>
            <a:r>
              <a:rPr lang="it-IT" sz="1800" dirty="0" err="1" smtClean="0">
                <a:solidFill>
                  <a:schemeClr val="tx1"/>
                </a:solidFill>
              </a:rPr>
              <a:t>Turing</a:t>
            </a:r>
            <a:r>
              <a:rPr lang="it-IT" sz="1800" dirty="0" smtClean="0">
                <a:solidFill>
                  <a:schemeClr val="tx1"/>
                </a:solidFill>
              </a:rPr>
              <a:t>? 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Abbiamo due possibilità per gestire questa questione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prima di iniziare a copiare lo stato iniziale di T sul terzo nastro e lo stato di accettazione di T sul quarto nastro, U controlla che la parola scritta sul primo nastro sia effettivamente la descrizione di una macchina di </a:t>
            </a:r>
            <a:r>
              <a:rPr lang="it-IT" sz="1600" dirty="0" err="1" smtClean="0">
                <a:solidFill>
                  <a:schemeClr val="tx1"/>
                </a:solidFill>
              </a:rPr>
              <a:t>Turing</a:t>
            </a:r>
            <a:r>
              <a:rPr lang="it-IT" sz="1600" dirty="0" smtClean="0">
                <a:solidFill>
                  <a:schemeClr val="tx1"/>
                </a:solidFill>
              </a:rPr>
              <a:t> (ossia, soddisfi le specifiche descritte a pag. 11 della dispensa 2): se non è così, U termina nello stato di rigetto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oppure, utilizziamo la regola che abbiamo illustrato nel paragrafo 2.3: se l’input non rispetta le specifiche</a:t>
            </a:r>
            <a:r>
              <a:rPr lang="is-IS" sz="1600" dirty="0" smtClean="0">
                <a:solidFill>
                  <a:schemeClr val="tx1"/>
                </a:solidFill>
              </a:rPr>
              <a:t>… beh, affaracci dell’utente malaccorto, noi ce ne laviamo le mani.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Vi ho già detto che dovete </a:t>
            </a:r>
            <a:r>
              <a:rPr lang="it-IT" sz="1800" u="sng" dirty="0" smtClean="0">
                <a:solidFill>
                  <a:schemeClr val="tx1"/>
                </a:solidFill>
              </a:rPr>
              <a:t>studiare il paragrafo 2.6</a:t>
            </a:r>
            <a:r>
              <a:rPr lang="it-IT" sz="1800" dirty="0" smtClean="0">
                <a:solidFill>
                  <a:schemeClr val="tx1"/>
                </a:solidFill>
              </a:rPr>
              <a:t>?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3533" y="361610"/>
            <a:ext cx="9175522" cy="803433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Cosa è una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r>
              <a:rPr lang="it-IT" dirty="0" smtClean="0">
                <a:solidFill>
                  <a:schemeClr val="tx1"/>
                </a:solidFill>
              </a:rPr>
              <a:t>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3533" y="1600978"/>
            <a:ext cx="8915400" cy="4023645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Una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è la descrizione di un procedimento per risolvere un problema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decritto nel linguaggio delle quintuple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ossia, è un procedimento per il modello di calcolo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Quindi, una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r>
              <a:rPr lang="it-IT" dirty="0" smtClean="0">
                <a:solidFill>
                  <a:schemeClr val="tx1"/>
                </a:solidFill>
              </a:rPr>
              <a:t> è un algoritmo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e, se la facciamo lavorare su qualche input, quella, in qualche modo, ci calcola la soluzione per l’istanza del problema che gli abbiamo dato in input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 il dato in input, per una macchina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r>
              <a:rPr lang="it-IT" dirty="0" smtClean="0">
                <a:solidFill>
                  <a:schemeClr val="tx1"/>
                </a:solidFill>
              </a:rPr>
              <a:t>, è una parola, costituita da caratteri di un certo alfabeto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l’input è una </a:t>
            </a:r>
            <a:r>
              <a:rPr lang="it-IT" b="1" dirty="0" smtClean="0">
                <a:solidFill>
                  <a:schemeClr val="tx1"/>
                </a:solidFill>
              </a:rPr>
              <a:t>parola</a:t>
            </a:r>
            <a:r>
              <a:rPr lang="it-IT" dirty="0" smtClean="0">
                <a:solidFill>
                  <a:schemeClr val="tx1"/>
                </a:solidFill>
              </a:rPr>
              <a:t> – che viene scritta sul nastro della macchina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Uhmmm</a:t>
            </a:r>
            <a:r>
              <a:rPr lang="is-IS" dirty="0" smtClean="0">
                <a:solidFill>
                  <a:schemeClr val="tx1"/>
                </a:solidFill>
              </a:rPr>
              <a:t>… Una macchina di Turing, però, è anche qualcos’altro</a:t>
            </a:r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1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Una povera macchina </a:t>
            </a:r>
            <a:r>
              <a:rPr lang="it-IT" dirty="0">
                <a:solidFill>
                  <a:schemeClr val="tx1"/>
                </a:solidFill>
              </a:rPr>
              <a:t>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2286" y="1029036"/>
            <a:ext cx="8915400" cy="57131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Dunque, Turing ha progettato </a:t>
            </a:r>
            <a:r>
              <a:rPr lang="is-IS" sz="1800" dirty="0">
                <a:solidFill>
                  <a:schemeClr val="tx1"/>
                </a:solidFill>
              </a:rPr>
              <a:t>una macchina di </a:t>
            </a:r>
            <a:r>
              <a:rPr lang="is-IS" sz="1800" dirty="0" smtClean="0">
                <a:solidFill>
                  <a:schemeClr val="tx1"/>
                </a:solidFill>
              </a:rPr>
              <a:t>U </a:t>
            </a:r>
            <a:r>
              <a:rPr lang="is-IS" sz="1800" dirty="0">
                <a:solidFill>
                  <a:schemeClr val="tx1"/>
                </a:solidFill>
              </a:rPr>
              <a:t>che prende in input </a:t>
            </a:r>
            <a:endParaRPr lang="is-IS" sz="18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is-IS" sz="1600" dirty="0" smtClean="0">
                <a:solidFill>
                  <a:schemeClr val="tx1"/>
                </a:solidFill>
              </a:rPr>
              <a:t>una parola </a:t>
            </a:r>
            <a:r>
              <a:rPr lang="it-IT" sz="1600" dirty="0" err="1" smtClean="0">
                <a:solidFill>
                  <a:schemeClr val="tx1"/>
                </a:solidFill>
              </a:rPr>
              <a:t>p</a:t>
            </a:r>
            <a:r>
              <a:rPr lang="it-IT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is-IS" sz="1600" dirty="0" smtClean="0">
                <a:solidFill>
                  <a:schemeClr val="tx1"/>
                </a:solidFill>
              </a:rPr>
              <a:t> che descrive una </a:t>
            </a:r>
            <a:r>
              <a:rPr lang="is-IS" sz="1600" b="1" i="1" u="sng" dirty="0" smtClean="0">
                <a:solidFill>
                  <a:srgbClr val="FF0000"/>
                </a:solidFill>
              </a:rPr>
              <a:t>qualsiasi</a:t>
            </a:r>
            <a:r>
              <a:rPr lang="is-IS" sz="1600" b="1" u="sng" dirty="0" smtClean="0">
                <a:solidFill>
                  <a:srgbClr val="FF0000"/>
                </a:solidFill>
              </a:rPr>
              <a:t> </a:t>
            </a:r>
            <a:r>
              <a:rPr lang="is-IS" sz="1600" dirty="0" smtClean="0">
                <a:solidFill>
                  <a:schemeClr val="tx1"/>
                </a:solidFill>
              </a:rPr>
              <a:t>macchina di Turing T e</a:t>
            </a:r>
          </a:p>
          <a:p>
            <a:pPr marL="742950" lvl="2" indent="-342900"/>
            <a:r>
              <a:rPr lang="is-IS" sz="1600" dirty="0" smtClean="0">
                <a:solidFill>
                  <a:schemeClr val="tx1"/>
                </a:solidFill>
              </a:rPr>
              <a:t>una </a:t>
            </a:r>
            <a:r>
              <a:rPr lang="is-IS" sz="1600" dirty="0">
                <a:solidFill>
                  <a:schemeClr val="tx1"/>
                </a:solidFill>
              </a:rPr>
              <a:t>parola x, input di T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e che riesce a simulare la computazione T(x) – </a:t>
            </a:r>
            <a:r>
              <a:rPr lang="is-IS" sz="1800" b="1" i="1" u="sng" dirty="0">
                <a:solidFill>
                  <a:srgbClr val="FF0000"/>
                </a:solidFill>
              </a:rPr>
              <a:t>qualunque sia T!!!!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Ossia, U </a:t>
            </a:r>
            <a:r>
              <a:rPr lang="is-IS" sz="1800" dirty="0" smtClean="0">
                <a:solidFill>
                  <a:schemeClr val="tx1"/>
                </a:solidFill>
              </a:rPr>
              <a:t>è l’algoritmo </a:t>
            </a:r>
            <a:r>
              <a:rPr lang="is-IS" sz="1800" dirty="0">
                <a:solidFill>
                  <a:schemeClr val="tx1"/>
                </a:solidFill>
              </a:rPr>
              <a:t>che descrive il comportamento di un calcolatore!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Bella assai, quindi, questa cosa della </a:t>
            </a:r>
            <a:r>
              <a:rPr lang="is-IS" sz="1800" i="1" dirty="0" smtClean="0">
                <a:solidFill>
                  <a:schemeClr val="tx1"/>
                </a:solidFill>
              </a:rPr>
              <a:t>macchina </a:t>
            </a:r>
            <a:r>
              <a:rPr lang="is-IS" sz="1800" i="1" dirty="0">
                <a:solidFill>
                  <a:schemeClr val="tx1"/>
                </a:solidFill>
              </a:rPr>
              <a:t>di Turing </a:t>
            </a:r>
            <a:r>
              <a:rPr lang="is-IS" sz="1800" i="1" dirty="0" smtClean="0">
                <a:solidFill>
                  <a:schemeClr val="tx1"/>
                </a:solidFill>
              </a:rPr>
              <a:t>Universale</a:t>
            </a:r>
            <a:r>
              <a:rPr lang="is-IS" sz="1800" dirty="0" smtClean="0">
                <a:solidFill>
                  <a:schemeClr val="tx1"/>
                </a:solidFill>
              </a:rPr>
              <a:t>!</a:t>
            </a:r>
            <a:endParaRPr lang="is-IS" sz="1800" i="1" dirty="0">
              <a:solidFill>
                <a:schemeClr val="tx1"/>
              </a:solidFill>
            </a:endParaRP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Tuttavia...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Tuttavia, diciamocelo, questa storia dell’andare avanti e indietro sul nastro perché, nel modello progettato da Turing le testine, ad ogni passo, sanno muoversi di una sola posizione, è proprio noiosa!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Ma perché mai a  Turing non è venuto in mente di assegnare un  indirizzo a ciascuna cella del nastro e definire le sue quintuple nella forma 			</a:t>
            </a:r>
            <a:r>
              <a:rPr lang="it-IT" sz="1800" dirty="0" smtClean="0">
                <a:solidFill>
                  <a:schemeClr val="tx1"/>
                </a:solidFill>
              </a:rPr>
              <a:t>〈 q</a:t>
            </a:r>
            <a:r>
              <a:rPr lang="it-IT" sz="1800" baseline="-25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 , s</a:t>
            </a:r>
            <a:r>
              <a:rPr lang="it-IT" sz="1800" baseline="-25000" dirty="0" smtClean="0">
                <a:solidFill>
                  <a:schemeClr val="tx1"/>
                </a:solidFill>
              </a:rPr>
              <a:t>1</a:t>
            </a:r>
            <a:r>
              <a:rPr lang="it-IT" sz="1800" dirty="0" smtClean="0">
                <a:solidFill>
                  <a:schemeClr val="tx1"/>
                </a:solidFill>
              </a:rPr>
              <a:t>, s</a:t>
            </a:r>
            <a:r>
              <a:rPr lang="it-IT" sz="1800" baseline="-25000" dirty="0" smtClean="0">
                <a:solidFill>
                  <a:schemeClr val="tx1"/>
                </a:solidFill>
              </a:rPr>
              <a:t>2</a:t>
            </a:r>
            <a:r>
              <a:rPr lang="it-IT" sz="1800" dirty="0" smtClean="0">
                <a:solidFill>
                  <a:schemeClr val="tx1"/>
                </a:solidFill>
              </a:rPr>
              <a:t>, q</a:t>
            </a:r>
            <a:r>
              <a:rPr lang="it-IT" sz="1800" baseline="-25000" dirty="0" smtClean="0">
                <a:solidFill>
                  <a:schemeClr val="tx1"/>
                </a:solidFill>
              </a:rPr>
              <a:t>2</a:t>
            </a:r>
            <a:r>
              <a:rPr lang="it-IT" sz="1800" dirty="0" smtClean="0">
                <a:solidFill>
                  <a:schemeClr val="tx1"/>
                </a:solidFill>
              </a:rPr>
              <a:t> , </a:t>
            </a:r>
            <a:r>
              <a:rPr lang="it-IT" sz="1800" b="1" dirty="0" smtClean="0">
                <a:solidFill>
                  <a:srgbClr val="1830D0"/>
                </a:solidFill>
              </a:rPr>
              <a:t>x</a:t>
            </a:r>
            <a:r>
              <a:rPr lang="it-IT" sz="1800" dirty="0" smtClean="0">
                <a:solidFill>
                  <a:schemeClr val="tx1"/>
                </a:solidFill>
              </a:rPr>
              <a:t>〉,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che significa: se sei nello stato q</a:t>
            </a:r>
            <a:r>
              <a:rPr lang="it-IT" sz="16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 e leggi il simbolo s</a:t>
            </a:r>
            <a:r>
              <a:rPr lang="it-IT" sz="1600" baseline="-25000" dirty="0" smtClean="0">
                <a:solidFill>
                  <a:schemeClr val="tx1"/>
                </a:solidFill>
              </a:rPr>
              <a:t>1</a:t>
            </a:r>
            <a:r>
              <a:rPr lang="it-IT" sz="1600" dirty="0" smtClean="0">
                <a:solidFill>
                  <a:schemeClr val="tx1"/>
                </a:solidFill>
              </a:rPr>
              <a:t>, allora scrivi s</a:t>
            </a:r>
            <a:r>
              <a:rPr lang="it-IT" sz="1600" baseline="-25000" dirty="0" smtClean="0">
                <a:solidFill>
                  <a:schemeClr val="tx1"/>
                </a:solidFill>
              </a:rPr>
              <a:t>2</a:t>
            </a:r>
            <a:r>
              <a:rPr lang="it-IT" sz="1600" dirty="0" smtClean="0">
                <a:solidFill>
                  <a:schemeClr val="tx1"/>
                </a:solidFill>
              </a:rPr>
              <a:t>, entra nello stato q</a:t>
            </a:r>
            <a:r>
              <a:rPr lang="it-IT" sz="1600" baseline="-25000" dirty="0" smtClean="0">
                <a:solidFill>
                  <a:schemeClr val="tx1"/>
                </a:solidFill>
              </a:rPr>
              <a:t>2</a:t>
            </a:r>
            <a:r>
              <a:rPr lang="it-IT" sz="1600" dirty="0" smtClean="0">
                <a:solidFill>
                  <a:schemeClr val="tx1"/>
                </a:solidFill>
              </a:rPr>
              <a:t> e sposta la testina nella cella di indirizzo </a:t>
            </a:r>
            <a:r>
              <a:rPr lang="it-IT" sz="1600" b="1" dirty="0" smtClean="0">
                <a:solidFill>
                  <a:srgbClr val="1830D0"/>
                </a:solidFill>
              </a:rPr>
              <a:t>x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???? Perché mai non lo ha fatto??!!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342900" lvl="1" indent="-342900"/>
            <a:endParaRPr lang="it-IT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9146546" cy="7415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Arricchiamola noi, la </a:t>
            </a:r>
            <a:r>
              <a:rPr lang="it-IT" dirty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2286" y="1029036"/>
            <a:ext cx="8915400" cy="57131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Ma perché mai a  Turing non è venuto in mente di assegnare un  indirizzo a ciascuna cella del nastro e definire le sue quintuple nella forma 			</a:t>
            </a:r>
            <a:r>
              <a:rPr lang="it-IT" sz="1800" dirty="0">
                <a:solidFill>
                  <a:schemeClr val="tx1"/>
                </a:solidFill>
              </a:rPr>
              <a:t>〈 q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, s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, s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q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, </a:t>
            </a:r>
            <a:r>
              <a:rPr lang="it-IT" sz="1800" b="1" dirty="0">
                <a:solidFill>
                  <a:srgbClr val="1830D0"/>
                </a:solidFill>
              </a:rPr>
              <a:t>x</a:t>
            </a:r>
            <a:r>
              <a:rPr lang="it-IT" sz="1800" dirty="0" smtClean="0">
                <a:solidFill>
                  <a:schemeClr val="tx1"/>
                </a:solidFill>
              </a:rPr>
              <a:t>〉???? </a:t>
            </a:r>
            <a:r>
              <a:rPr lang="it-IT" sz="1800" dirty="0">
                <a:solidFill>
                  <a:schemeClr val="tx1"/>
                </a:solidFill>
              </a:rPr>
              <a:t>Perché mai non lo ha fatto??!!</a:t>
            </a:r>
            <a:endParaRPr lang="it-IT" sz="1400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Diciamocelo, </a:t>
            </a:r>
            <a:r>
              <a:rPr lang="it-IT" sz="1800" dirty="0" err="1" smtClean="0">
                <a:solidFill>
                  <a:schemeClr val="tx1"/>
                </a:solidFill>
              </a:rPr>
              <a:t>Turing</a:t>
            </a:r>
            <a:r>
              <a:rPr lang="it-IT" sz="1800" dirty="0" smtClean="0">
                <a:solidFill>
                  <a:schemeClr val="tx1"/>
                </a:solidFill>
              </a:rPr>
              <a:t> sembra averci ragionato poco sul suo modello di calcolo, per non aver pensato ad una memoria ad accesso diretto!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Beh, ma se non lo ha fatto lui, possiamo sempre farlo noi...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Ossia, possiamo definire un modello di calcolo quasi identico alla Macchina di </a:t>
            </a:r>
            <a:r>
              <a:rPr lang="it-IT" sz="1800" dirty="0" err="1" smtClean="0">
                <a:solidFill>
                  <a:schemeClr val="tx1"/>
                </a:solidFill>
              </a:rPr>
              <a:t>Turing</a:t>
            </a:r>
            <a:endParaRPr lang="it-IT" sz="1800" dirty="0" smtClean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ma, nel nostro modello, ogni cella del nastro ha un indirizzo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e, siccome il nastro è infinito, ci sarà una cella 0, una cella 1, una cella 2, ... ma anche una cella -1, una cella -2, ...</a:t>
            </a: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1657350" lvl="4" indent="-342900"/>
            <a:endParaRPr lang="it-IT" sz="800" dirty="0" smtClean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e le quintuple hanno la </a:t>
            </a:r>
            <a:r>
              <a:rPr lang="it-IT" sz="1800" dirty="0">
                <a:solidFill>
                  <a:schemeClr val="tx1"/>
                </a:solidFill>
              </a:rPr>
              <a:t>forma 〈 q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, s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, s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q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, </a:t>
            </a:r>
            <a:r>
              <a:rPr lang="it-IT" sz="1800" b="1" dirty="0">
                <a:solidFill>
                  <a:srgbClr val="1830D0"/>
                </a:solidFill>
              </a:rPr>
              <a:t>x</a:t>
            </a:r>
            <a:r>
              <a:rPr lang="it-IT" sz="1800" dirty="0" smtClean="0">
                <a:solidFill>
                  <a:schemeClr val="tx1"/>
                </a:solidFill>
              </a:rPr>
              <a:t>〉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che significa: se sei nello stato q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e leggi il simbolo s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, allora scrivi s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, entra nello stato q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 e sposta la testina nella cella di indirizzo </a:t>
            </a:r>
            <a:r>
              <a:rPr lang="it-IT" sz="1600" b="1" dirty="0" smtClean="0">
                <a:solidFill>
                  <a:srgbClr val="1830D0"/>
                </a:solidFill>
              </a:rPr>
              <a:t>x</a:t>
            </a:r>
            <a:endParaRPr lang="is-IS" sz="1600" dirty="0" smtClean="0">
              <a:solidFill>
                <a:schemeClr val="tx1"/>
              </a:solidFill>
            </a:endParaRPr>
          </a:p>
          <a:p>
            <a:pPr marL="342900" lvl="1" indent="-342900"/>
            <a:endParaRPr lang="it-IT" sz="1600" dirty="0" smtClean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01696" y="4797552"/>
            <a:ext cx="6498336" cy="26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413248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724144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028944" y="4803648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333744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626352" y="4797552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090160" y="4797552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51008" y="4681728"/>
            <a:ext cx="46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...</a:t>
            </a:r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996549" y="46817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...</a:t>
            </a: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609040" y="5084064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...      -2    -1    0    1    2            ...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0326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9220200" cy="7415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Arricchiamola noi, la </a:t>
            </a:r>
            <a:r>
              <a:rPr lang="it-IT" dirty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acchina di </a:t>
            </a:r>
            <a:r>
              <a:rPr lang="it-IT" dirty="0" err="1" smtClean="0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87086" y="1797132"/>
            <a:ext cx="8915400" cy="4213524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In fondo, dunque, non era così difficile progettare un modello di calcolo con </a:t>
            </a:r>
            <a:r>
              <a:rPr lang="it-IT" sz="1800" b="1" i="1" dirty="0" smtClean="0">
                <a:solidFill>
                  <a:srgbClr val="1830D0"/>
                </a:solidFill>
              </a:rPr>
              <a:t>memoria ad accesso diretto</a:t>
            </a:r>
            <a:r>
              <a:rPr lang="it-IT" sz="1800" dirty="0" smtClean="0">
                <a:solidFill>
                  <a:schemeClr val="tx1"/>
                </a:solidFill>
              </a:rPr>
              <a:t>, no?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E adesso che abbiamo definito una </a:t>
            </a:r>
            <a:r>
              <a:rPr lang="it-IT" sz="1800" dirty="0" err="1" smtClean="0">
                <a:solidFill>
                  <a:schemeClr val="tx1"/>
                </a:solidFill>
              </a:rPr>
              <a:t>simil</a:t>
            </a:r>
            <a:r>
              <a:rPr lang="it-IT" sz="1800" dirty="0" smtClean="0">
                <a:solidFill>
                  <a:schemeClr val="tx1"/>
                </a:solidFill>
              </a:rPr>
              <a:t>-Macchina di </a:t>
            </a:r>
            <a:r>
              <a:rPr lang="it-IT" sz="1800" dirty="0" err="1" smtClean="0">
                <a:solidFill>
                  <a:schemeClr val="tx1"/>
                </a:solidFill>
              </a:rPr>
              <a:t>Turing</a:t>
            </a:r>
            <a:r>
              <a:rPr lang="it-IT" sz="1800" dirty="0" smtClean="0">
                <a:solidFill>
                  <a:schemeClr val="tx1"/>
                </a:solidFill>
              </a:rPr>
              <a:t> dotata di </a:t>
            </a:r>
            <a:r>
              <a:rPr lang="it-IT" sz="1800" b="1" i="1" dirty="0" smtClean="0">
                <a:solidFill>
                  <a:srgbClr val="1830D0"/>
                </a:solidFill>
              </a:rPr>
              <a:t>memoria ad accesso diretto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divertiamoci un po’ a vederlo all’opera, questo nuovo modello di calcolo!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Ad esempio, proviamo a progettare una </a:t>
            </a:r>
            <a:r>
              <a:rPr lang="it-IT" sz="1800" dirty="0" err="1" smtClean="0">
                <a:solidFill>
                  <a:schemeClr val="tx1"/>
                </a:solidFill>
              </a:rPr>
              <a:t>simil</a:t>
            </a:r>
            <a:r>
              <a:rPr lang="it-IT" sz="1800" dirty="0" smtClean="0">
                <a:solidFill>
                  <a:schemeClr val="tx1"/>
                </a:solidFill>
              </a:rPr>
              <a:t>-macchina di </a:t>
            </a:r>
            <a:r>
              <a:rPr lang="it-IT" sz="1800" dirty="0" err="1" smtClean="0">
                <a:solidFill>
                  <a:schemeClr val="tx1"/>
                </a:solidFill>
              </a:rPr>
              <a:t>Turing</a:t>
            </a:r>
            <a:r>
              <a:rPr lang="it-IT" sz="1800" dirty="0" smtClean="0">
                <a:solidFill>
                  <a:schemeClr val="tx1"/>
                </a:solidFill>
              </a:rPr>
              <a:t> che esegue lo stesso compito di T</a:t>
            </a:r>
            <a:r>
              <a:rPr lang="it-IT" sz="1800" baseline="-25000" dirty="0" smtClean="0">
                <a:solidFill>
                  <a:schemeClr val="tx1"/>
                </a:solidFill>
              </a:rPr>
              <a:t>PAL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Cioè: provateci voi!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E poi fatemi sapere!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E, divertitevi ...</a:t>
            </a: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1657350" lvl="4" indent="-342900"/>
            <a:endParaRPr lang="it-IT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6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3533" y="499834"/>
            <a:ext cx="9175522" cy="80343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Macchine e parole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963533" y="1600978"/>
                <a:ext cx="8915400" cy="4023645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Prendiamo una macchina di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cioè, un alfabeto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e un insieme degli stati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Q</a:t>
                </a:r>
                <a:endParaRPr lang="it-IT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e, soprattutto, </a:t>
                </a:r>
                <a:r>
                  <a:rPr lang="it-IT" i="1" dirty="0" smtClean="0">
                    <a:solidFill>
                      <a:schemeClr val="tx1"/>
                    </a:solidFill>
                  </a:rPr>
                  <a:t>l’insieme delle sue quintuple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P</a:t>
                </a:r>
                <a:endParaRPr lang="it-IT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osservate che è sufficiente avere l’insieme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per sapere tutto di T: da T possiamo ricavare sia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che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Q</a:t>
                </a:r>
                <a:endParaRPr lang="it-IT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beh, in effetti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non ci dice proprio tutto tutto: per sapere tutto di T, oltre che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, dobbiamo conoscere anche quale sia lo stato iniziale e quali siano gli stati finali</a:t>
                </a: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“e questa cosa, quello che ci basta per sapere tutto di T, tenetelo a mente perché ci servirà nella prossima lezione”, vi avevo detto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B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ene. Siamo alla “prossima lezione”.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3533" y="1600978"/>
                <a:ext cx="8915400" cy="4023645"/>
              </a:xfrm>
              <a:blipFill rotWithShape="0">
                <a:blip r:embed="rId2"/>
                <a:stretch>
                  <a:fillRect l="-478" t="-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61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Macchine e parole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363581" y="1492333"/>
                <a:ext cx="8915400" cy="4932218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Ebbene, data una macchina T</a:t>
                </a: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se decidiamo di costruire una parola secondo le regole seguenti</a:t>
                </a: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il primo carattere della parola è ‘q</a:t>
                </a:r>
                <a:r>
                  <a:rPr lang="it-IT" sz="200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’, che è seguito da un carattere non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 diciamo ‘-’</a:t>
                </a: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che è seguito </a:t>
                </a:r>
                <a:r>
                  <a:rPr lang="it-IT" dirty="0">
                    <a:solidFill>
                      <a:schemeClr val="tx1"/>
                    </a:solidFill>
                  </a:rPr>
                  <a:t>da ‘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q</a:t>
                </a:r>
                <a:r>
                  <a:rPr lang="it-IT" sz="1800" baseline="-250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’, poi da ‘-’, poi </a:t>
                </a:r>
                <a:r>
                  <a:rPr lang="it-IT" dirty="0">
                    <a:solidFill>
                      <a:schemeClr val="tx1"/>
                    </a:solidFill>
                  </a:rPr>
                  <a:t>da ‘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q</a:t>
                </a:r>
                <a:r>
                  <a:rPr lang="it-IT" sz="1800" baseline="-250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’, 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chemeClr val="tx1"/>
                    </a:solidFill>
                  </a:rPr>
                  <a:t>e poi, seguono, una di seguito all’altra, tutte le quintuple</a:t>
                </a: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la parola che abbiamo appena costruito definisce completamente T</a:t>
                </a: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Facciamo un esempio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3581" y="1492333"/>
                <a:ext cx="8915400" cy="4932218"/>
              </a:xfrm>
              <a:blipFill rotWithShape="0">
                <a:blip r:embed="rId2"/>
                <a:stretch>
                  <a:fillRect l="-479" t="-7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59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4110" y="379561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Macchine e parole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7767" y="1237150"/>
            <a:ext cx="9704374" cy="551452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Prendiamo una macchina T</a:t>
            </a:r>
            <a:r>
              <a:rPr lang="it-IT" sz="2200" baseline="-25000" dirty="0" smtClean="0">
                <a:solidFill>
                  <a:schemeClr val="tx1"/>
                </a:solidFill>
              </a:rPr>
              <a:t>PAL </a:t>
            </a:r>
            <a:r>
              <a:rPr lang="it-IT" dirty="0" smtClean="0">
                <a:solidFill>
                  <a:schemeClr val="tx1"/>
                </a:solidFill>
              </a:rPr>
              <a:t>che termina in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sz="2200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se la parola scritta (composta da caratteri ‘a’ e ‘b’) sul suo nastro ha lunghezza pari ed è palindroma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il suo stato iniziale è q</a:t>
            </a:r>
            <a:r>
              <a:rPr lang="it-IT" sz="2200" baseline="-25000" dirty="0" smtClean="0">
                <a:solidFill>
                  <a:schemeClr val="tx1"/>
                </a:solidFill>
              </a:rPr>
              <a:t>0</a:t>
            </a:r>
            <a:r>
              <a:rPr lang="it-IT" dirty="0" smtClean="0">
                <a:solidFill>
                  <a:schemeClr val="tx1"/>
                </a:solidFill>
              </a:rPr>
              <a:t>, il suo stato di accettazione è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sz="2200" baseline="-25000" dirty="0" err="1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, il suo stato di rigetto è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sz="2200" baseline="-25000" dirty="0" err="1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, e le sue quintuple sono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smtClean="0">
                <a:solidFill>
                  <a:schemeClr val="tx1"/>
                </a:solidFill>
              </a:rPr>
              <a:t>a, ◻,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D〉, 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smtClean="0">
                <a:solidFill>
                  <a:schemeClr val="tx1"/>
                </a:solidFill>
              </a:rPr>
              <a:t>b, </a:t>
            </a:r>
            <a:r>
              <a:rPr lang="it-IT" dirty="0">
                <a:solidFill>
                  <a:schemeClr val="tx1"/>
                </a:solidFill>
              </a:rPr>
              <a:t>◻,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b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D〉, </a:t>
            </a:r>
            <a:endParaRPr lang="it-IT" dirty="0" smtClean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a, </a:t>
            </a:r>
            <a:r>
              <a:rPr lang="it-IT" dirty="0" smtClean="0">
                <a:solidFill>
                  <a:schemeClr val="tx1"/>
                </a:solidFill>
              </a:rPr>
              <a:t>a,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D</a:t>
            </a:r>
            <a:r>
              <a:rPr lang="it-IT" dirty="0" smtClean="0">
                <a:solidFill>
                  <a:schemeClr val="tx1"/>
                </a:solidFill>
              </a:rPr>
              <a:t>〉,〈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b, </a:t>
            </a:r>
            <a:r>
              <a:rPr lang="it-IT" dirty="0" smtClean="0">
                <a:solidFill>
                  <a:schemeClr val="tx1"/>
                </a:solidFill>
              </a:rPr>
              <a:t>b,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D</a:t>
            </a:r>
            <a:r>
              <a:rPr lang="it-IT" dirty="0" smtClean="0">
                <a:solidFill>
                  <a:schemeClr val="tx1"/>
                </a:solidFill>
              </a:rPr>
              <a:t>〉,〈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b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a, </a:t>
            </a:r>
            <a:r>
              <a:rPr lang="it-IT" dirty="0" smtClean="0">
                <a:solidFill>
                  <a:schemeClr val="tx1"/>
                </a:solidFill>
              </a:rPr>
              <a:t>a,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b</a:t>
            </a:r>
            <a:r>
              <a:rPr lang="it-IT" dirty="0" smtClean="0">
                <a:solidFill>
                  <a:schemeClr val="tx1"/>
                </a:solidFill>
              </a:rPr>
              <a:t> , </a:t>
            </a:r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〉,〈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b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b, </a:t>
            </a:r>
            <a:r>
              <a:rPr lang="it-IT" dirty="0" smtClean="0">
                <a:solidFill>
                  <a:schemeClr val="tx1"/>
                </a:solidFill>
              </a:rPr>
              <a:t>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◻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◻,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a1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 </a:t>
            </a:r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b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◻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◻,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b1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a1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a, ◻,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〉,〈 q</a:t>
            </a:r>
            <a:r>
              <a:rPr lang="it-IT" baseline="-25000" dirty="0" smtClean="0">
                <a:solidFill>
                  <a:schemeClr val="tx1"/>
                </a:solidFill>
              </a:rPr>
              <a:t>a1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b, </a:t>
            </a:r>
            <a:r>
              <a:rPr lang="it-IT" dirty="0" smtClean="0">
                <a:solidFill>
                  <a:schemeClr val="tx1"/>
                </a:solidFill>
              </a:rPr>
              <a:t>b,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b</a:t>
            </a:r>
            <a:r>
              <a:rPr lang="it-IT" baseline="-25000" dirty="0" smtClean="0">
                <a:solidFill>
                  <a:schemeClr val="tx1"/>
                </a:solidFill>
              </a:rPr>
              <a:t>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a, </a:t>
            </a:r>
            <a:r>
              <a:rPr lang="it-IT" dirty="0" smtClean="0">
                <a:solidFill>
                  <a:schemeClr val="tx1"/>
                </a:solidFill>
              </a:rPr>
              <a:t>a,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〉,〈 q</a:t>
            </a:r>
            <a:r>
              <a:rPr lang="it-IT" baseline="-25000" dirty="0" smtClean="0">
                <a:solidFill>
                  <a:schemeClr val="tx1"/>
                </a:solidFill>
              </a:rPr>
              <a:t>b1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b, ◻</a:t>
            </a:r>
            <a:r>
              <a:rPr lang="it-IT" dirty="0" smtClean="0">
                <a:solidFill>
                  <a:schemeClr val="tx1"/>
                </a:solidFill>
              </a:rPr>
              <a:t>, 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 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a, </a:t>
            </a:r>
            <a:r>
              <a:rPr lang="it-IT" dirty="0" smtClean="0">
                <a:solidFill>
                  <a:schemeClr val="tx1"/>
                </a:solidFill>
              </a:rPr>
              <a:t>a, 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 </a:t>
            </a:r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b, </a:t>
            </a:r>
            <a:r>
              <a:rPr lang="it-IT" dirty="0" smtClean="0">
                <a:solidFill>
                  <a:schemeClr val="tx1"/>
                </a:solidFill>
              </a:rPr>
              <a:t>b, q</a:t>
            </a:r>
            <a:r>
              <a:rPr lang="it-IT" baseline="-25000" dirty="0" smtClean="0">
                <a:solidFill>
                  <a:schemeClr val="tx1"/>
                </a:solidFill>
              </a:rPr>
              <a:t>2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〉, </a:t>
            </a:r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◻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◻</a:t>
            </a:r>
            <a:r>
              <a:rPr lang="it-IT" dirty="0" smtClean="0">
                <a:solidFill>
                  <a:schemeClr val="tx1"/>
                </a:solidFill>
              </a:rPr>
              <a:t>, q</a:t>
            </a:r>
            <a:r>
              <a:rPr lang="it-IT" baseline="-25000" dirty="0" smtClean="0">
                <a:solidFill>
                  <a:schemeClr val="tx1"/>
                </a:solidFill>
              </a:rPr>
              <a:t>0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smtClean="0">
                <a:solidFill>
                  <a:schemeClr val="tx1"/>
                </a:solidFill>
              </a:rPr>
              <a:t>D〉, 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◻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◻,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Ebbene, </a:t>
            </a:r>
            <a:r>
              <a:rPr lang="it-IT" dirty="0">
                <a:solidFill>
                  <a:schemeClr val="tx1"/>
                </a:solidFill>
              </a:rPr>
              <a:t>è T</a:t>
            </a:r>
            <a:r>
              <a:rPr lang="it-IT" baseline="-25000" dirty="0">
                <a:solidFill>
                  <a:schemeClr val="tx1"/>
                </a:solidFill>
              </a:rPr>
              <a:t>PAL</a:t>
            </a:r>
            <a:r>
              <a:rPr lang="it-IT" dirty="0" smtClean="0">
                <a:solidFill>
                  <a:schemeClr val="tx1"/>
                </a:solidFill>
              </a:rPr>
              <a:t> completamente descritta dalla parolona seguente: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0 </a:t>
            </a:r>
            <a:r>
              <a:rPr lang="it-IT" dirty="0" smtClean="0">
                <a:solidFill>
                  <a:schemeClr val="tx1"/>
                </a:solidFill>
              </a:rPr>
              <a:t>–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–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a,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smtClean="0">
                <a:solidFill>
                  <a:schemeClr val="tx1"/>
                </a:solidFill>
              </a:rPr>
              <a:t>D〉〈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b,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smtClean="0">
                <a:solidFill>
                  <a:schemeClr val="tx1"/>
                </a:solidFill>
              </a:rPr>
              <a:t>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</a:t>
            </a:r>
            <a:r>
              <a:rPr lang="it-IT" dirty="0" smtClean="0">
                <a:solidFill>
                  <a:schemeClr val="tx1"/>
                </a:solidFill>
              </a:rPr>
              <a:t>〉</a:t>
            </a:r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 </a:t>
            </a:r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             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a,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b,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                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a, </a:t>
            </a:r>
            <a:r>
              <a:rPr lang="it-IT" dirty="0" smtClean="0">
                <a:solidFill>
                  <a:schemeClr val="tx1"/>
                </a:solidFill>
              </a:rPr>
              <a:t>a,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b, b,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D</a:t>
            </a:r>
            <a:r>
              <a:rPr lang="it-IT" dirty="0" smtClean="0">
                <a:solidFill>
                  <a:schemeClr val="tx1"/>
                </a:solidFill>
              </a:rPr>
              <a:t>〉〈 </a:t>
            </a:r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◻,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〉.</a:t>
            </a:r>
          </a:p>
          <a:p>
            <a:pPr marL="342900" lvl="1" indent="-342900"/>
            <a:endParaRPr lang="it-IT" dirty="0"/>
          </a:p>
          <a:p>
            <a:pPr marL="342900" lvl="1" indent="-34290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6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495598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Aperta parentesi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7767" y="1383455"/>
            <a:ext cx="9704374" cy="515145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Vi siete accorti che l’insieme delle quintuple di T</a:t>
            </a:r>
            <a:r>
              <a:rPr lang="it-IT" sz="2200" baseline="-25000" dirty="0" smtClean="0">
                <a:solidFill>
                  <a:schemeClr val="tx1"/>
                </a:solidFill>
              </a:rPr>
              <a:t>PAL </a:t>
            </a:r>
            <a:r>
              <a:rPr lang="it-IT" dirty="0" smtClean="0">
                <a:solidFill>
                  <a:schemeClr val="tx1"/>
                </a:solidFill>
              </a:rPr>
              <a:t>non è una funzione totale?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Infatti, non considera in alcun modo il caso in cui la parola in input ha lunghezza dispari. In questo caso, infatti, </a:t>
            </a: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baseline="-25000" dirty="0">
                <a:solidFill>
                  <a:schemeClr val="tx1"/>
                </a:solidFill>
              </a:rPr>
              <a:t>PAL</a:t>
            </a:r>
            <a:r>
              <a:rPr lang="it-IT" dirty="0" smtClean="0">
                <a:solidFill>
                  <a:schemeClr val="tx1"/>
                </a:solidFill>
              </a:rPr>
              <a:t>(x) termina 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nello </a:t>
            </a:r>
            <a:r>
              <a:rPr lang="it-IT" dirty="0">
                <a:solidFill>
                  <a:schemeClr val="tx1"/>
                </a:solidFill>
              </a:rPr>
              <a:t>stato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 smtClean="0">
                <a:solidFill>
                  <a:schemeClr val="tx1"/>
                </a:solidFill>
              </a:rPr>
              <a:t> se x è una parola palindroma di lunghezza dispari ed ha ‘a’ al centro – per esempio, </a:t>
            </a:r>
            <a:r>
              <a:rPr lang="it-IT" dirty="0" err="1" smtClean="0">
                <a:solidFill>
                  <a:schemeClr val="tx1"/>
                </a:solidFill>
              </a:rPr>
              <a:t>abbabba</a:t>
            </a:r>
            <a:endParaRPr lang="it-IT" dirty="0" smtClean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nello stato </a:t>
            </a:r>
            <a:r>
              <a:rPr lang="it-IT" dirty="0" smtClean="0">
                <a:solidFill>
                  <a:schemeClr val="tx1"/>
                </a:solidFill>
              </a:rPr>
              <a:t>q</a:t>
            </a:r>
            <a:r>
              <a:rPr lang="it-IT" baseline="-25000" dirty="0" smtClean="0">
                <a:solidFill>
                  <a:schemeClr val="tx1"/>
                </a:solidFill>
              </a:rPr>
              <a:t>b1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se x è una parola palindroma di lunghezza dispari ed ha </a:t>
            </a:r>
            <a:r>
              <a:rPr lang="it-IT" dirty="0" smtClean="0">
                <a:solidFill>
                  <a:schemeClr val="tx1"/>
                </a:solidFill>
              </a:rPr>
              <a:t>‘b’ </a:t>
            </a:r>
            <a:r>
              <a:rPr lang="it-IT" dirty="0">
                <a:solidFill>
                  <a:schemeClr val="tx1"/>
                </a:solidFill>
              </a:rPr>
              <a:t>al centro – per esempio, </a:t>
            </a:r>
            <a:r>
              <a:rPr lang="it-IT" dirty="0" err="1" smtClean="0">
                <a:solidFill>
                  <a:schemeClr val="tx1"/>
                </a:solidFill>
              </a:rPr>
              <a:t>abbbbba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Naturalmente, possiamo completare </a:t>
            </a:r>
            <a:r>
              <a:rPr lang="it-IT" dirty="0" err="1" smtClean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 aggiungendo le quintuple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〈 q</a:t>
            </a:r>
            <a:r>
              <a:rPr lang="it-IT" baseline="-25000" dirty="0" smtClean="0">
                <a:solidFill>
                  <a:schemeClr val="tx1"/>
                </a:solidFill>
              </a:rPr>
              <a:t>a1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◻, ◻,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b</a:t>
            </a:r>
            <a:r>
              <a:rPr lang="it-IT" baseline="-25000" dirty="0" smtClean="0">
                <a:solidFill>
                  <a:schemeClr val="tx1"/>
                </a:solidFill>
              </a:rPr>
              <a:t>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◻, ◻, </a:t>
            </a:r>
            <a:r>
              <a:rPr lang="it-IT" dirty="0" err="1" smtClean="0">
                <a:solidFill>
                  <a:schemeClr val="tx1"/>
                </a:solidFill>
              </a:rPr>
              <a:t>q</a:t>
            </a:r>
            <a:r>
              <a:rPr lang="it-IT" baseline="-25000" dirty="0" err="1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〉</a:t>
            </a:r>
            <a:endParaRPr lang="it-IT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Osservate che, poiché vogliamo che </a:t>
            </a:r>
            <a:r>
              <a:rPr lang="it-IT" sz="1800" dirty="0">
                <a:solidFill>
                  <a:schemeClr val="tx1"/>
                </a:solidFill>
              </a:rPr>
              <a:t>T</a:t>
            </a:r>
            <a:r>
              <a:rPr lang="it-IT" sz="1800" baseline="-25000" dirty="0">
                <a:solidFill>
                  <a:schemeClr val="tx1"/>
                </a:solidFill>
              </a:rPr>
              <a:t>PAL</a:t>
            </a:r>
            <a:r>
              <a:rPr lang="it-IT" sz="1800" dirty="0" smtClean="0">
                <a:solidFill>
                  <a:schemeClr val="tx1"/>
                </a:solidFill>
              </a:rPr>
              <a:t> termini </a:t>
            </a:r>
            <a:r>
              <a:rPr lang="it-IT" sz="1800" dirty="0">
                <a:solidFill>
                  <a:schemeClr val="tx1"/>
                </a:solidFill>
              </a:rPr>
              <a:t>in </a:t>
            </a:r>
            <a:r>
              <a:rPr lang="it-IT" sz="1800" dirty="0" err="1">
                <a:solidFill>
                  <a:schemeClr val="tx1"/>
                </a:solidFill>
              </a:rPr>
              <a:t>q</a:t>
            </a:r>
            <a:r>
              <a:rPr lang="it-IT" sz="1800" baseline="-25000" dirty="0" err="1">
                <a:solidFill>
                  <a:schemeClr val="tx1"/>
                </a:solidFill>
              </a:rPr>
              <a:t>A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solo se </a:t>
            </a:r>
            <a:r>
              <a:rPr lang="it-IT" sz="1800" dirty="0">
                <a:solidFill>
                  <a:schemeClr val="tx1"/>
                </a:solidFill>
              </a:rPr>
              <a:t>la parola scritta </a:t>
            </a:r>
            <a:r>
              <a:rPr lang="it-IT" sz="1800" dirty="0" smtClean="0">
                <a:solidFill>
                  <a:schemeClr val="tx1"/>
                </a:solidFill>
              </a:rPr>
              <a:t>sul </a:t>
            </a:r>
            <a:r>
              <a:rPr lang="it-IT" sz="1800" dirty="0">
                <a:solidFill>
                  <a:schemeClr val="tx1"/>
                </a:solidFill>
              </a:rPr>
              <a:t>suo </a:t>
            </a:r>
            <a:r>
              <a:rPr lang="it-IT" sz="1800" dirty="0" smtClean="0">
                <a:solidFill>
                  <a:schemeClr val="tx1"/>
                </a:solidFill>
              </a:rPr>
              <a:t>nastro, oltre ad essere palindroma, </a:t>
            </a:r>
            <a:r>
              <a:rPr lang="it-IT" sz="1800" dirty="0">
                <a:solidFill>
                  <a:schemeClr val="tx1"/>
                </a:solidFill>
              </a:rPr>
              <a:t>ha lunghezza </a:t>
            </a:r>
            <a:r>
              <a:rPr lang="it-IT" sz="1800" dirty="0" smtClean="0">
                <a:solidFill>
                  <a:schemeClr val="tx1"/>
                </a:solidFill>
              </a:rPr>
              <a:t>pari, allora </a:t>
            </a:r>
            <a:r>
              <a:rPr lang="it-IT" sz="1800" dirty="0">
                <a:solidFill>
                  <a:schemeClr val="tx1"/>
                </a:solidFill>
              </a:rPr>
              <a:t>T</a:t>
            </a:r>
            <a:r>
              <a:rPr lang="it-IT" sz="1800" baseline="-25000" dirty="0">
                <a:solidFill>
                  <a:schemeClr val="tx1"/>
                </a:solidFill>
              </a:rPr>
              <a:t>PAL</a:t>
            </a:r>
            <a:r>
              <a:rPr lang="it-IT" sz="1800" dirty="0" smtClean="0">
                <a:solidFill>
                  <a:schemeClr val="tx1"/>
                </a:solidFill>
              </a:rPr>
              <a:t> rigetta le parole palindrome di lunghezza dispari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come abbiamo già visto!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Chiusa parentesi (ma ci torneremo la prossima lezione). Ora proseguiamo con “Macchine e parole”</a:t>
            </a:r>
            <a:endParaRPr lang="it-IT" sz="1800" dirty="0">
              <a:solidFill>
                <a:schemeClr val="tx1"/>
              </a:solidFill>
            </a:endParaRP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342900" lvl="1" indent="-34290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51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Macchine e parole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2"/>
                <a:ext cx="8915400" cy="4932218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Insomma, in definitiva, una macchina di </a:t>
                </a:r>
                <a:r>
                  <a:rPr lang="it-IT" sz="1800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è</a:t>
                </a:r>
                <a:r>
                  <a:rPr lang="is-IS" sz="1800" dirty="0" smtClean="0">
                    <a:solidFill>
                      <a:schemeClr val="tx1"/>
                    </a:solidFill>
                  </a:rPr>
                  <a:t>… una parola!</a:t>
                </a:r>
              </a:p>
              <a:p>
                <a:pPr marL="742950" lvl="2" indent="-342900"/>
                <a:r>
                  <a:rPr lang="is-IS" sz="1600" dirty="0" smtClean="0">
                    <a:solidFill>
                      <a:schemeClr val="tx1"/>
                    </a:solidFill>
                  </a:rPr>
                  <a:t>costituita di caratteri dell’alfabeto Q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m:rPr>
                        <m:sty m:val="p"/>
                      </m:rPr>
                      <a:rPr lang="it-IT" sz="16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 smtClean="0">
                    <a:solidFill>
                      <a:schemeClr val="tx1"/>
                    </a:solidFill>
                  </a:rPr>
                  <a:t> {-}</a:t>
                </a:r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{〈 </a:t>
                </a:r>
                <a:r>
                  <a:rPr lang="it-IT" sz="1600" dirty="0">
                    <a:solidFill>
                      <a:schemeClr val="tx1"/>
                    </a:solidFill>
                  </a:rPr>
                  <a:t>}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it-IT" sz="16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600" dirty="0" smtClean="0">
                    <a:solidFill>
                      <a:schemeClr val="tx1"/>
                    </a:solidFill>
                  </a:rPr>
                  <a:t>{ 〉}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 smtClean="0">
                    <a:solidFill>
                      <a:schemeClr val="tx1"/>
                    </a:solidFill>
                  </a:rPr>
                  <a:t> {</a:t>
                </a:r>
                <a:r>
                  <a:rPr lang="it-IT" sz="1600" dirty="0">
                    <a:solidFill>
                      <a:schemeClr val="tx1"/>
                    </a:solidFill>
                  </a:rPr>
                  <a:t>◻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}</a:t>
                </a:r>
                <a:endParaRPr lang="it-IT" sz="1600" dirty="0">
                  <a:solidFill>
                    <a:schemeClr val="tx1"/>
                  </a:solidFill>
                </a:endParaRP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Ma, se è una parola, allora possiamo ben pensare di scriverla sul nastro di un’altra macchina di </a:t>
                </a:r>
                <a:r>
                  <a:rPr lang="it-IT" sz="1800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(chiamiamola A)</a:t>
                </a:r>
              </a:p>
              <a:p>
                <a:pPr marL="742950" lvl="2" indent="-342900"/>
                <a:r>
                  <a:rPr lang="it-IT" sz="1600" dirty="0" smtClean="0">
                    <a:solidFill>
                      <a:schemeClr val="tx1"/>
                    </a:solidFill>
                  </a:rPr>
                  <a:t>così che A lavori sulla nostra macchina di </a:t>
                </a:r>
                <a:r>
                  <a:rPr lang="it-IT" sz="1600" dirty="0" err="1" smtClean="0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 come input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Va bene, possiamo. Ma perché mai dovremmo?!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beh, per esempio, se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sul </a:t>
                </a:r>
                <a:r>
                  <a:rPr lang="it-IT" sz="1600" dirty="0">
                    <a:solidFill>
                      <a:schemeClr val="tx1"/>
                    </a:solidFill>
                  </a:rPr>
                  <a:t>nastro di A ci scriviamo, oltre alla parola che descrive la nostra macchina di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>
                    <a:solidFill>
                      <a:schemeClr val="tx1"/>
                    </a:solidFill>
                  </a:rPr>
                  <a:t> di partenza (chiamiamola T), anche un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input x </a:t>
                </a:r>
                <a:r>
                  <a:rPr lang="it-IT" sz="1600" dirty="0">
                    <a:solidFill>
                      <a:schemeClr val="tx1"/>
                    </a:solidFill>
                  </a:rPr>
                  <a:t>di T, allora A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potrebbe simulare </a:t>
                </a:r>
                <a:r>
                  <a:rPr lang="it-IT" sz="1600" dirty="0">
                    <a:solidFill>
                      <a:schemeClr val="tx1"/>
                    </a:solidFill>
                  </a:rPr>
                  <a:t>la computazione T(x)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e, dunque, se chiamiamo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it-IT" sz="1600" dirty="0">
                    <a:solidFill>
                      <a:schemeClr val="tx1"/>
                    </a:solidFill>
                  </a:rPr>
                  <a:t> la parola che descrive T, l’esito della computazione  A(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, x</a:t>
                </a:r>
                <a:r>
                  <a:rPr lang="it-IT" sz="1600" dirty="0">
                    <a:solidFill>
                      <a:schemeClr val="tx1"/>
                    </a:solidFill>
                  </a:rPr>
                  <a:t>) 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sarebbe </a:t>
                </a:r>
                <a:r>
                  <a:rPr lang="it-IT" sz="1600" dirty="0">
                    <a:solidFill>
                      <a:schemeClr val="tx1"/>
                    </a:solidFill>
                  </a:rPr>
                  <a:t>uguale all’esito della computazione T(x</a:t>
                </a:r>
                <a:r>
                  <a:rPr lang="it-IT" sz="16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Sì, carino, ma a che serve?!</a:t>
                </a:r>
              </a:p>
              <a:p>
                <a:pPr marL="342900" lvl="1" indent="-342900"/>
                <a:r>
                  <a:rPr lang="it-IT" sz="1800" dirty="0" smtClean="0">
                    <a:solidFill>
                      <a:schemeClr val="tx1"/>
                    </a:solidFill>
                  </a:rPr>
                  <a:t>Eh, a che serve</a:t>
                </a:r>
                <a:r>
                  <a:rPr lang="is-IS" sz="1800" dirty="0" smtClean="0">
                    <a:solidFill>
                      <a:schemeClr val="tx1"/>
                    </a:solidFill>
                  </a:rPr>
                  <a:t>…</a:t>
                </a:r>
                <a:endParaRPr lang="it-IT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2"/>
                <a:ext cx="8915400" cy="4932218"/>
              </a:xfrm>
              <a:blipFill rotWithShape="0">
                <a:blip r:embed="rId2"/>
                <a:stretch>
                  <a:fillRect l="-479" t="-742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7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Oltre la macchina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383389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Pensate se, per caso, riuscissimo a progettare una macchina di Turing U che prende in input due parole</a:t>
            </a:r>
          </a:p>
          <a:p>
            <a:pPr marL="742950" lvl="2" indent="-342900"/>
            <a:r>
              <a:rPr lang="is-IS" sz="1600" dirty="0" smtClean="0">
                <a:solidFill>
                  <a:schemeClr val="tx1"/>
                </a:solidFill>
              </a:rPr>
              <a:t>una parola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r>
              <a:rPr lang="is-IS" sz="1600" dirty="0" smtClean="0">
                <a:solidFill>
                  <a:schemeClr val="tx1"/>
                </a:solidFill>
              </a:rPr>
              <a:t> che descrive una </a:t>
            </a:r>
            <a:r>
              <a:rPr lang="is-IS" sz="1600" b="1" i="1" u="sng" dirty="0" smtClean="0">
                <a:solidFill>
                  <a:srgbClr val="FF0000"/>
                </a:solidFill>
              </a:rPr>
              <a:t>qualsiasi</a:t>
            </a:r>
            <a:r>
              <a:rPr lang="is-IS" sz="1600" b="1" u="sng" dirty="0" smtClean="0">
                <a:solidFill>
                  <a:srgbClr val="FF0000"/>
                </a:solidFill>
              </a:rPr>
              <a:t> </a:t>
            </a:r>
            <a:r>
              <a:rPr lang="is-IS" sz="1600" dirty="0" smtClean="0">
                <a:solidFill>
                  <a:schemeClr val="tx1"/>
                </a:solidFill>
              </a:rPr>
              <a:t>macchina di Turing T</a:t>
            </a:r>
          </a:p>
          <a:p>
            <a:pPr marL="742950" lvl="2" indent="-342900"/>
            <a:r>
              <a:rPr lang="is-IS" sz="1600" dirty="0" smtClean="0">
                <a:solidFill>
                  <a:schemeClr val="tx1"/>
                </a:solidFill>
              </a:rPr>
              <a:t>una parola x, input di T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e che riesce a simulare la computazione T(x) – </a:t>
            </a:r>
            <a:r>
              <a:rPr lang="is-IS" sz="1800" b="1" i="1" u="sng" dirty="0" smtClean="0">
                <a:solidFill>
                  <a:srgbClr val="FF0000"/>
                </a:solidFill>
              </a:rPr>
              <a:t>qualunque sia T!!!!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Ossia, U sarebbe una macchina di Turing alla quale posso comunicare un algoritmo (qualsiasi!) e un input per quell’algoritmo, e U esegue l’algoritmo su quell’input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U sarebbe l’algoritmo che descrive il comportamento di un calcolatore!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Turing ha progettato U – quella che ha preso il nome di </a:t>
            </a:r>
            <a:r>
              <a:rPr lang="is-IS" sz="1800" i="1" dirty="0" smtClean="0">
                <a:solidFill>
                  <a:schemeClr val="tx1"/>
                </a:solidFill>
              </a:rPr>
              <a:t>macchina di Turing Universale</a:t>
            </a:r>
          </a:p>
          <a:p>
            <a:pPr marL="342900" lvl="1" indent="-342900"/>
            <a:r>
              <a:rPr lang="is-IS" sz="1800" dirty="0" smtClean="0">
                <a:solidFill>
                  <a:schemeClr val="tx1"/>
                </a:solidFill>
              </a:rPr>
              <a:t>descritta a fondo nel paragrafo 2.6 – ora vi illustro solo qualche idea</a:t>
            </a:r>
          </a:p>
          <a:p>
            <a:pPr marL="742950" lvl="2" indent="-342900"/>
            <a:r>
              <a:rPr lang="is-IS" sz="1600" dirty="0" smtClean="0">
                <a:solidFill>
                  <a:schemeClr val="tx1"/>
                </a:solidFill>
              </a:rPr>
              <a:t>la notazione nel paragrafo 2.6 è un po’ diversa da quella che vi ho descritto qui (troppo complicato replicare quella notazione in power point)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macchina Universale 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2"/>
            <a:ext cx="8915400" cy="4932218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Intanto, progettiamo U in modo tale che sappia simulare soltanto macchine ad un nastro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tanto, lo sappiamo come simulare una qualunque macchina di </a:t>
            </a:r>
            <a:r>
              <a:rPr lang="it-IT" sz="1600" dirty="0" err="1" smtClean="0">
                <a:solidFill>
                  <a:schemeClr val="tx1"/>
                </a:solidFill>
              </a:rPr>
              <a:t>Turing</a:t>
            </a:r>
            <a:r>
              <a:rPr lang="it-IT" sz="1600" dirty="0" smtClean="0">
                <a:solidFill>
                  <a:schemeClr val="tx1"/>
                </a:solidFill>
              </a:rPr>
              <a:t> mediante una macchina ad un nastro (vero che lo sappiamo?</a:t>
            </a:r>
            <a:r>
              <a:rPr lang="it-IT" sz="1600" dirty="0" smtClean="0"/>
              <a:t> 🙄🤔😠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  <a:r>
              <a:rPr lang="it-IT" sz="1600" dirty="0" smtClean="0"/>
              <a:t> </a:t>
            </a:r>
          </a:p>
          <a:p>
            <a:pPr marL="342900" lvl="1" indent="-342900"/>
            <a:r>
              <a:rPr lang="it-IT" sz="1800" dirty="0" smtClean="0">
                <a:solidFill>
                  <a:schemeClr val="tx1"/>
                </a:solidFill>
              </a:rPr>
              <a:t>Invece, dotiamo U di 4 nastri e testine indipendenti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sul primo nastro viene inizialmente scritta la parola </a:t>
            </a:r>
            <a:r>
              <a:rPr lang="it-IT" sz="1600" dirty="0" err="1" smtClean="0">
                <a:solidFill>
                  <a:schemeClr val="tx1"/>
                </a:solidFill>
              </a:rPr>
              <a:t>p</a:t>
            </a:r>
            <a:r>
              <a:rPr lang="it-IT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it-IT" sz="1600" dirty="0" smtClean="0">
                <a:solidFill>
                  <a:schemeClr val="tx1"/>
                </a:solidFill>
              </a:rPr>
              <a:t> che descrive la macchina T la cui computazione deve essere simulata – e il contenuto di questo nastro non sarà mai modificato durante la computazione U(T, x)</a:t>
            </a:r>
            <a:endParaRPr lang="it-IT" sz="1600" dirty="0">
              <a:solidFill>
                <a:schemeClr val="tx1"/>
              </a:solidFill>
            </a:endParaRP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sul secondo nastro viene scritto l’input x della macchina T – e questo sarà il nastro sul quale avverrà la simulazione vera e propria della computazione T(x)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sul terzo nastro, all’inizio della computazione, U copia lo stato iniziale di T – che, ricordiamo, è il primo simbolo di </a:t>
            </a:r>
            <a:r>
              <a:rPr lang="it-IT" sz="1600" dirty="0" err="1" smtClean="0">
                <a:solidFill>
                  <a:schemeClr val="tx1"/>
                </a:solidFill>
              </a:rPr>
              <a:t>p</a:t>
            </a:r>
            <a:r>
              <a:rPr lang="it-IT" sz="2000" baseline="-25000" dirty="0" err="1" smtClean="0">
                <a:solidFill>
                  <a:schemeClr val="tx1"/>
                </a:solidFill>
              </a:rPr>
              <a:t>T</a:t>
            </a:r>
            <a:endParaRPr lang="it-IT" sz="2000" baseline="-250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sul </a:t>
            </a:r>
            <a:r>
              <a:rPr lang="it-IT" sz="1600" dirty="0" smtClean="0">
                <a:solidFill>
                  <a:schemeClr val="tx1"/>
                </a:solidFill>
              </a:rPr>
              <a:t>quarto nastro</a:t>
            </a:r>
            <a:r>
              <a:rPr lang="it-IT" sz="1600" dirty="0">
                <a:solidFill>
                  <a:schemeClr val="tx1"/>
                </a:solidFill>
              </a:rPr>
              <a:t>, all’inizio della computazione, U copia lo stato </a:t>
            </a:r>
            <a:r>
              <a:rPr lang="it-IT" sz="1600" dirty="0" smtClean="0">
                <a:solidFill>
                  <a:schemeClr val="tx1"/>
                </a:solidFill>
              </a:rPr>
              <a:t>di accettazione di </a:t>
            </a:r>
            <a:r>
              <a:rPr lang="it-IT" sz="1600" dirty="0">
                <a:solidFill>
                  <a:schemeClr val="tx1"/>
                </a:solidFill>
              </a:rPr>
              <a:t>T – che, ricordiamo, è il </a:t>
            </a:r>
            <a:r>
              <a:rPr lang="it-IT" sz="1600" dirty="0" smtClean="0">
                <a:solidFill>
                  <a:schemeClr val="tx1"/>
                </a:solidFill>
              </a:rPr>
              <a:t>simbolo </a:t>
            </a:r>
            <a:r>
              <a:rPr lang="it-IT" sz="1600" dirty="0">
                <a:solidFill>
                  <a:schemeClr val="tx1"/>
                </a:solidFill>
              </a:rPr>
              <a:t>di </a:t>
            </a:r>
            <a:r>
              <a:rPr lang="it-IT" sz="1600" dirty="0" err="1" smtClean="0">
                <a:solidFill>
                  <a:schemeClr val="tx1"/>
                </a:solidFill>
              </a:rPr>
              <a:t>p</a:t>
            </a:r>
            <a:r>
              <a:rPr lang="it-IT" sz="2000" baseline="-25000" dirty="0" err="1" smtClean="0">
                <a:solidFill>
                  <a:schemeClr val="tx1"/>
                </a:solidFill>
              </a:rPr>
              <a:t>T</a:t>
            </a:r>
            <a:r>
              <a:rPr lang="it-IT" sz="2000" baseline="-25000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 a destra del primo ‘-’</a:t>
            </a:r>
          </a:p>
          <a:p>
            <a:pPr marL="742950" lvl="2" indent="-342900"/>
            <a:r>
              <a:rPr lang="it-IT" sz="1600" dirty="0" smtClean="0">
                <a:solidFill>
                  <a:schemeClr val="tx1"/>
                </a:solidFill>
              </a:rPr>
              <a:t>vediamo con qualche figura</a:t>
            </a:r>
            <a:r>
              <a:rPr lang="is-IS" sz="1600" dirty="0" smtClean="0">
                <a:solidFill>
                  <a:schemeClr val="tx1"/>
                </a:solidFill>
              </a:rPr>
              <a:t>… 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742950" lvl="2" indent="-342900"/>
            <a:endParaRPr lang="it-IT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23836942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8076</TotalTime>
  <Words>3468</Words>
  <Application>Microsoft Macintosh PowerPoint</Application>
  <PresentationFormat>Widescreen</PresentationFormat>
  <Paragraphs>189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Gothic</vt:lpstr>
      <vt:lpstr>Wingdings 3</vt:lpstr>
      <vt:lpstr>Filo</vt:lpstr>
      <vt:lpstr>Lezione 5 – la macchina di Turing Universale</vt:lpstr>
      <vt:lpstr>Cosa è una macchina di Turing?</vt:lpstr>
      <vt:lpstr>Macchine e parole</vt:lpstr>
      <vt:lpstr>Macchine e parole</vt:lpstr>
      <vt:lpstr>Macchine e parole</vt:lpstr>
      <vt:lpstr>Aperta parentesi</vt:lpstr>
      <vt:lpstr>Macchine e parole</vt:lpstr>
      <vt:lpstr>Oltre la macchina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Una povera macchina Universale U</vt:lpstr>
      <vt:lpstr>Arricchiamola noi, la Macchina di Turing</vt:lpstr>
      <vt:lpstr>Arricchiamola noi, la Macchina di Turing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a distanza 1</dc:title>
  <dc:creator>Utente di Microsoft Office</dc:creator>
  <cp:lastModifiedBy>Utente di Microsoft Office</cp:lastModifiedBy>
  <cp:revision>222</cp:revision>
  <dcterms:created xsi:type="dcterms:W3CDTF">2020-03-06T09:19:14Z</dcterms:created>
  <dcterms:modified xsi:type="dcterms:W3CDTF">2022-03-22T10:06:56Z</dcterms:modified>
</cp:coreProperties>
</file>